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5" r:id="rId19"/>
    <p:sldId id="273" r:id="rId20"/>
    <p:sldId id="274"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5" r:id="rId40"/>
    <p:sldId id="294"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F4A67A-31D0-4D0F-8D0E-7F864ED64147}" type="datetimeFigureOut">
              <a:rPr lang="en-US" smtClean="0"/>
              <a:t>5/18/2016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C4522F-48E3-4C4E-9CA0-561A091C6979}" type="slidenum">
              <a:rPr lang="en-US" smtClean="0"/>
              <a:t>‹#›</a:t>
            </a:fld>
            <a:endParaRPr lang="en-US"/>
          </a:p>
        </p:txBody>
      </p:sp>
    </p:spTree>
    <p:extLst>
      <p:ext uri="{BB962C8B-B14F-4D97-AF65-F5344CB8AC3E}">
        <p14:creationId xmlns:p14="http://schemas.microsoft.com/office/powerpoint/2010/main" val="2043994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464DA61-ED2F-482B-A284-9619270C8247}" type="datetime1">
              <a:rPr lang="en-US" smtClean="0"/>
              <a:t>5/18/2016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218E139-836B-4EFF-9813-56E979AE59E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1EC9D86-E5FF-46B9-8200-F5883534A7C2}" type="datetime1">
              <a:rPr lang="en-US" smtClean="0"/>
              <a:t>5/18/2016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218E139-836B-4EFF-9813-56E979AE59E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8C63AC7-A998-4732-BB99-F2BDC5D64CDC}" type="datetime1">
              <a:rPr lang="en-US" smtClean="0"/>
              <a:t>5/18/2016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218E139-836B-4EFF-9813-56E979AE59E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FAF9F4E-2877-4B45-9E9D-B8A04B5BE2D7}" type="datetime1">
              <a:rPr lang="en-US" smtClean="0"/>
              <a:t>5/18/2016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218E139-836B-4EFF-9813-56E979AE59E2}"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32DBFFC-687A-479A-9C01-C5282B21B29E}" type="datetime1">
              <a:rPr lang="en-US" smtClean="0"/>
              <a:t>5/18/2016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218E139-836B-4EFF-9813-56E979AE59E2}"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A9282EC-C319-482E-A2C5-72AE89E838B9}" type="datetime1">
              <a:rPr lang="en-US" smtClean="0"/>
              <a:t>5/18/2016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218E139-836B-4EFF-9813-56E979AE59E2}"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E0FEE97-5564-4738-A878-21E5646C9468}" type="datetime1">
              <a:rPr lang="en-US" smtClean="0"/>
              <a:t>5/18/2016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218E139-836B-4EFF-9813-56E979AE59E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DCDDDE8-DFC7-4CBB-BBBD-CDDF2E380F12}" type="datetime1">
              <a:rPr lang="en-US" smtClean="0"/>
              <a:t>5/18/2016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218E139-836B-4EFF-9813-56E979AE59E2}"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72F38E3-7B12-46F1-860B-F17E089AF5AD}" type="datetime1">
              <a:rPr lang="en-US" smtClean="0"/>
              <a:t>5/18/2016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218E139-836B-4EFF-9813-56E979AE59E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BC15EAF-FC7C-4012-B07D-AA8324B9CB9C}" type="datetime1">
              <a:rPr lang="en-US" smtClean="0"/>
              <a:t>5/18/2016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218E139-836B-4EFF-9813-56E979AE59E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39D945C-2C33-4384-B58F-E528E6D9E1A4}" type="datetime1">
              <a:rPr lang="en-US" smtClean="0"/>
              <a:t>5/18/2016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218E139-836B-4EFF-9813-56E979AE59E2}"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C218316-9463-4C5D-B94E-6A8D62355988}" type="datetime1">
              <a:rPr lang="en-US" smtClean="0"/>
              <a:t>5/18/2016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218E139-836B-4EFF-9813-56E979AE59E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Personality in Theoretical Perspective</a:t>
            </a:r>
            <a:endParaRPr lang="en-US" dirty="0"/>
          </a:p>
        </p:txBody>
      </p:sp>
      <p:sp>
        <p:nvSpPr>
          <p:cNvPr id="3" name="Subtitle 2"/>
          <p:cNvSpPr>
            <a:spLocks noGrp="1"/>
          </p:cNvSpPr>
          <p:nvPr>
            <p:ph type="subTitle" idx="1"/>
          </p:nvPr>
        </p:nvSpPr>
        <p:spPr/>
        <p:txBody>
          <a:bodyPr/>
          <a:lstStyle/>
          <a:p>
            <a:r>
              <a:rPr lang="en-US" dirty="0" smtClean="0"/>
              <a:t>Dr. Muhammad </a:t>
            </a:r>
            <a:r>
              <a:rPr lang="en-US" dirty="0" err="1" smtClean="0"/>
              <a:t>Ibrar</a:t>
            </a:r>
            <a:endParaRPr lang="en-US" dirty="0"/>
          </a:p>
        </p:txBody>
      </p:sp>
      <p:sp>
        <p:nvSpPr>
          <p:cNvPr id="5" name="Date Placeholder 4"/>
          <p:cNvSpPr>
            <a:spLocks noGrp="1"/>
          </p:cNvSpPr>
          <p:nvPr>
            <p:ph type="dt" sz="half" idx="10"/>
          </p:nvPr>
        </p:nvSpPr>
        <p:spPr/>
        <p:txBody>
          <a:bodyPr/>
          <a:lstStyle/>
          <a:p>
            <a:fld id="{BC5A5CAF-DD5F-429D-A456-5804E9284B08}" type="datetime1">
              <a:rPr lang="en-US" smtClean="0"/>
              <a:t>5/18/2016</a:t>
            </a:fld>
            <a:endParaRPr lang="en-US"/>
          </a:p>
        </p:txBody>
      </p:sp>
      <p:sp>
        <p:nvSpPr>
          <p:cNvPr id="6" name="Slide Number Placeholder 5"/>
          <p:cNvSpPr>
            <a:spLocks noGrp="1"/>
          </p:cNvSpPr>
          <p:nvPr>
            <p:ph type="sldNum" sz="quarter" idx="12"/>
          </p:nvPr>
        </p:nvSpPr>
        <p:spPr/>
        <p:txBody>
          <a:bodyPr/>
          <a:lstStyle/>
          <a:p>
            <a:fld id="{C218E139-836B-4EFF-9813-56E979AE59E2}" type="slidenum">
              <a:rPr lang="en-US" smtClean="0"/>
              <a:t>1</a:t>
            </a:fld>
            <a:endParaRPr lang="en-US"/>
          </a:p>
        </p:txBody>
      </p:sp>
      <p:sp>
        <p:nvSpPr>
          <p:cNvPr id="4" name="Rectangle 3"/>
          <p:cNvSpPr/>
          <p:nvPr/>
        </p:nvSpPr>
        <p:spPr>
          <a:xfrm>
            <a:off x="2670742" y="3244334"/>
            <a:ext cx="184731" cy="369332"/>
          </a:xfrm>
          <a:prstGeom prst="rect">
            <a:avLst/>
          </a:prstGeom>
        </p:spPr>
        <p:txBody>
          <a:bodyPr wrap="none">
            <a:spAutoFit/>
          </a:bodyPr>
          <a:lstStyle/>
          <a:p>
            <a:pPr lvl="0"/>
            <a:endParaRPr lang="en-US" dirty="0"/>
          </a:p>
        </p:txBody>
      </p:sp>
    </p:spTree>
    <p:extLst>
      <p:ext uri="{BB962C8B-B14F-4D97-AF65-F5344CB8AC3E}">
        <p14:creationId xmlns:p14="http://schemas.microsoft.com/office/powerpoint/2010/main" val="27140943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a:t>If all this weren't enough, she had fairy-tale fantasies, dramatic mood swings, and made several suicide attempts. Breuer's diagnosis was that she was suffering from what was then called </a:t>
            </a:r>
            <a:r>
              <a:rPr lang="en-US" b="1" dirty="0"/>
              <a:t>hysteria </a:t>
            </a:r>
            <a:r>
              <a:rPr lang="en-US" dirty="0"/>
              <a:t>(now called conversion disorder), which meant she had symptoms that appeared to be physical, but were not. </a:t>
            </a:r>
          </a:p>
          <a:p>
            <a:pPr marL="0" indent="0" algn="just">
              <a:buNone/>
            </a:pPr>
            <a:endParaRPr lang="en-US" dirty="0"/>
          </a:p>
        </p:txBody>
      </p:sp>
      <p:sp>
        <p:nvSpPr>
          <p:cNvPr id="4" name="Date Placeholder 3"/>
          <p:cNvSpPr>
            <a:spLocks noGrp="1"/>
          </p:cNvSpPr>
          <p:nvPr>
            <p:ph type="dt" sz="half" idx="10"/>
          </p:nvPr>
        </p:nvSpPr>
        <p:spPr/>
        <p:txBody>
          <a:bodyPr/>
          <a:lstStyle/>
          <a:p>
            <a:fld id="{94D73D31-B1EE-4FC8-9303-ECD39C4D91F1}"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10</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774887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a:t>It was eleven years later that Breuer and his assistant, Sigmund Freud, wrote a book on hysteria. In it they explained their theory: Every hysteria is the result of a traumatic experience, one that cannot be integrated into the person's understanding of the world. </a:t>
            </a:r>
            <a:endParaRPr lang="en-US" dirty="0" smtClean="0"/>
          </a:p>
          <a:p>
            <a:pPr marL="0" indent="0" algn="just">
              <a:buNone/>
            </a:pPr>
            <a:r>
              <a:rPr lang="en-US" dirty="0"/>
              <a:t>In this way, Anna got rid of symptom after symptom. </a:t>
            </a:r>
          </a:p>
        </p:txBody>
      </p:sp>
      <p:sp>
        <p:nvSpPr>
          <p:cNvPr id="4" name="Date Placeholder 3"/>
          <p:cNvSpPr>
            <a:spLocks noGrp="1"/>
          </p:cNvSpPr>
          <p:nvPr>
            <p:ph type="dt" sz="half" idx="10"/>
          </p:nvPr>
        </p:nvSpPr>
        <p:spPr/>
        <p:txBody>
          <a:bodyPr/>
          <a:lstStyle/>
          <a:p>
            <a:fld id="{80E2AEE2-C383-4A16-86E6-48891470F8B8}"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11</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3160661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a:t>According to Freud, Breuer recognized that she had fallen in love with him, and that he was falling in love with her.  Plus, she was telling everyone she was pregnant with his child. You might say she wanted it so badly that her mind told her body it was true, and she developed an hysterical pregnancy. Breuer, a married man in a Victorian era, abruptly ended their sessions together, and lost all interest in hysteria. </a:t>
            </a:r>
          </a:p>
          <a:p>
            <a:pPr marL="0" indent="0" algn="just">
              <a:buNone/>
            </a:pPr>
            <a:endParaRPr lang="en-US" dirty="0"/>
          </a:p>
        </p:txBody>
      </p:sp>
      <p:sp>
        <p:nvSpPr>
          <p:cNvPr id="4" name="Date Placeholder 3"/>
          <p:cNvSpPr>
            <a:spLocks noGrp="1"/>
          </p:cNvSpPr>
          <p:nvPr>
            <p:ph type="dt" sz="half" idx="10"/>
          </p:nvPr>
        </p:nvSpPr>
        <p:spPr/>
        <p:txBody>
          <a:bodyPr/>
          <a:lstStyle/>
          <a:p>
            <a:fld id="{14DFD30E-D216-4E6D-9E31-A1555822F40A}"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12</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726730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a:t>It was Freud who would later add what Breuer did not acknowledge publicly -- that secret sexual desires lay at the bottom of all these hysterical neuroses. </a:t>
            </a:r>
          </a:p>
          <a:p>
            <a:pPr marL="0" indent="0" algn="just">
              <a:buNone/>
            </a:pPr>
            <a:endParaRPr lang="en-US" dirty="0"/>
          </a:p>
        </p:txBody>
      </p:sp>
      <p:sp>
        <p:nvSpPr>
          <p:cNvPr id="4" name="Date Placeholder 3"/>
          <p:cNvSpPr>
            <a:spLocks noGrp="1"/>
          </p:cNvSpPr>
          <p:nvPr>
            <p:ph type="dt" sz="half" idx="10"/>
          </p:nvPr>
        </p:nvSpPr>
        <p:spPr/>
        <p:txBody>
          <a:bodyPr/>
          <a:lstStyle/>
          <a:p>
            <a:fld id="{ACA1064B-EBF6-46A3-9B50-C395E5E3F275}"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13</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6617072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a:t>To finish her story, Anna spent time in a </a:t>
            </a:r>
            <a:r>
              <a:rPr lang="en-US" dirty="0" smtClean="0"/>
              <a:t>hospital. </a:t>
            </a:r>
            <a:r>
              <a:rPr lang="en-US" dirty="0"/>
              <a:t>Later, she became a well-respected and active figure -- the first social worker in Germany -- under her true name, Bertha </a:t>
            </a:r>
            <a:r>
              <a:rPr lang="en-US" dirty="0" err="1"/>
              <a:t>Pappenheim</a:t>
            </a:r>
            <a:r>
              <a:rPr lang="en-US" dirty="0"/>
              <a:t>. She died in 1936. She will be remembered, not only for her own </a:t>
            </a:r>
            <a:r>
              <a:rPr lang="en-US" dirty="0" smtClean="0"/>
              <a:t>activities, </a:t>
            </a:r>
            <a:r>
              <a:rPr lang="en-US" dirty="0"/>
              <a:t>but as the inspiration for the most influential personality theory we have ever had. </a:t>
            </a:r>
          </a:p>
          <a:p>
            <a:pPr marL="0" indent="0" algn="just">
              <a:buNone/>
            </a:pPr>
            <a:endParaRPr lang="en-US" dirty="0"/>
          </a:p>
        </p:txBody>
      </p:sp>
      <p:sp>
        <p:nvSpPr>
          <p:cNvPr id="4" name="Date Placeholder 3"/>
          <p:cNvSpPr>
            <a:spLocks noGrp="1"/>
          </p:cNvSpPr>
          <p:nvPr>
            <p:ph type="dt" sz="half" idx="10"/>
          </p:nvPr>
        </p:nvSpPr>
        <p:spPr/>
        <p:txBody>
          <a:bodyPr/>
          <a:lstStyle/>
          <a:p>
            <a:fld id="{CC7E8CAD-78DC-47F1-BB71-9A378530E8B8}"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14</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12294417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just">
              <a:buNone/>
            </a:pPr>
            <a:r>
              <a:rPr lang="en-US" dirty="0"/>
              <a:t>Founded by Sigmund Freud, this theory emphasizes the influence of </a:t>
            </a:r>
            <a:r>
              <a:rPr lang="en-US" dirty="0" smtClean="0"/>
              <a:t>the unconscious</a:t>
            </a:r>
            <a:r>
              <a:rPr lang="en-US" dirty="0"/>
              <a:t>, the importance of sexual and aggressive </a:t>
            </a:r>
            <a:r>
              <a:rPr lang="en-US" dirty="0" smtClean="0"/>
              <a:t>characters, </a:t>
            </a:r>
            <a:r>
              <a:rPr lang="en-US" dirty="0"/>
              <a:t>and early </a:t>
            </a:r>
            <a:r>
              <a:rPr lang="en-US" dirty="0" smtClean="0"/>
              <a:t>childhood experience </a:t>
            </a:r>
            <a:r>
              <a:rPr lang="en-US" dirty="0"/>
              <a:t>on a person. This theory has been very influential not only in </a:t>
            </a:r>
            <a:r>
              <a:rPr lang="en-US" dirty="0" smtClean="0"/>
              <a:t>psychology but </a:t>
            </a:r>
            <a:r>
              <a:rPr lang="en-US" dirty="0"/>
              <a:t>also in literary circles, art, psychiatry and films. Many of Freud’s ideas </a:t>
            </a:r>
            <a:r>
              <a:rPr lang="en-US" dirty="0" smtClean="0"/>
              <a:t>have become </a:t>
            </a:r>
            <a:r>
              <a:rPr lang="en-US" dirty="0"/>
              <a:t>part and </a:t>
            </a:r>
            <a:r>
              <a:rPr lang="en-US" dirty="0" smtClean="0"/>
              <a:t>portion </a:t>
            </a:r>
            <a:r>
              <a:rPr lang="en-US" dirty="0"/>
              <a:t>of every day usage. Freud started his career as </a:t>
            </a:r>
            <a:r>
              <a:rPr lang="en-US" dirty="0" smtClean="0"/>
              <a:t>a neurologist</a:t>
            </a:r>
            <a:r>
              <a:rPr lang="en-US" dirty="0"/>
              <a:t>. His theory developed in the course of his observations of his </a:t>
            </a:r>
            <a:r>
              <a:rPr lang="en-US" dirty="0" smtClean="0"/>
              <a:t>patients, as </a:t>
            </a:r>
            <a:r>
              <a:rPr lang="en-US" dirty="0"/>
              <a:t>well as, self analysis. He used free association to help his patients </a:t>
            </a:r>
            <a:r>
              <a:rPr lang="en-US" dirty="0" smtClean="0"/>
              <a:t>recover forgotten </a:t>
            </a:r>
            <a:r>
              <a:rPr lang="en-US" dirty="0"/>
              <a:t>memories</a:t>
            </a:r>
            <a:r>
              <a:rPr lang="en-US" dirty="0" smtClean="0"/>
              <a:t>.</a:t>
            </a:r>
            <a:endParaRPr lang="en-US" dirty="0"/>
          </a:p>
        </p:txBody>
      </p:sp>
      <p:sp>
        <p:nvSpPr>
          <p:cNvPr id="4" name="Date Placeholder 3"/>
          <p:cNvSpPr>
            <a:spLocks noGrp="1"/>
          </p:cNvSpPr>
          <p:nvPr>
            <p:ph type="dt" sz="half" idx="10"/>
          </p:nvPr>
        </p:nvSpPr>
        <p:spPr/>
        <p:txBody>
          <a:bodyPr/>
          <a:lstStyle/>
          <a:p>
            <a:fld id="{6C736453-54D1-4106-B914-2CBB6C2C0278}"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15</a:t>
            </a:fld>
            <a:endParaRPr lang="en-US"/>
          </a:p>
        </p:txBody>
      </p:sp>
      <p:sp>
        <p:nvSpPr>
          <p:cNvPr id="2" name="Title 1"/>
          <p:cNvSpPr>
            <a:spLocks noGrp="1"/>
          </p:cNvSpPr>
          <p:nvPr>
            <p:ph type="title"/>
          </p:nvPr>
        </p:nvSpPr>
        <p:spPr/>
        <p:txBody>
          <a:bodyPr>
            <a:normAutofit fontScale="90000"/>
          </a:bodyPr>
          <a:lstStyle/>
          <a:p>
            <a:pPr lvl="0"/>
            <a:r>
              <a:rPr lang="en-US" dirty="0" smtClean="0"/>
              <a:t>1. Psycho-analytic </a:t>
            </a:r>
            <a:r>
              <a:rPr lang="en-US" dirty="0"/>
              <a:t>theory </a:t>
            </a:r>
            <a:br>
              <a:rPr lang="en-US" dirty="0"/>
            </a:br>
            <a:endParaRPr lang="en-US" dirty="0"/>
          </a:p>
        </p:txBody>
      </p:sp>
    </p:spTree>
    <p:extLst>
      <p:ext uri="{BB962C8B-B14F-4D97-AF65-F5344CB8AC3E}">
        <p14:creationId xmlns:p14="http://schemas.microsoft.com/office/powerpoint/2010/main" val="5379039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US" dirty="0"/>
              <a:t>Freud discovered that mind is like an iceberg and we have limited </a:t>
            </a:r>
            <a:r>
              <a:rPr lang="en-US" dirty="0" smtClean="0"/>
              <a:t>conscious awareness.</a:t>
            </a:r>
            <a:r>
              <a:rPr lang="en-US" b="1" dirty="0"/>
              <a:t> </a:t>
            </a:r>
            <a:r>
              <a:rPr lang="en-US" dirty="0" smtClean="0"/>
              <a:t>Freud </a:t>
            </a:r>
            <a:r>
              <a:rPr lang="en-US" dirty="0"/>
              <a:t>proposed that psychological forces operate at three levels of awareness</a:t>
            </a:r>
            <a:r>
              <a:rPr lang="en-US" dirty="0" smtClean="0"/>
              <a:t>:</a:t>
            </a:r>
          </a:p>
          <a:p>
            <a:r>
              <a:rPr lang="en-US" b="1" dirty="0"/>
              <a:t>Conscious level: </a:t>
            </a:r>
            <a:r>
              <a:rPr lang="en-US" dirty="0"/>
              <a:t>The thoughts, feelings, and sensations that one is aware of </a:t>
            </a:r>
            <a:r>
              <a:rPr lang="en-US" dirty="0" smtClean="0"/>
              <a:t>at the </a:t>
            </a:r>
            <a:r>
              <a:rPr lang="en-US" dirty="0"/>
              <a:t>present moment</a:t>
            </a:r>
            <a:r>
              <a:rPr lang="en-US" dirty="0" smtClean="0"/>
              <a:t>.</a:t>
            </a:r>
            <a:r>
              <a:rPr lang="en-US" dirty="0"/>
              <a:t> </a:t>
            </a:r>
            <a:r>
              <a:rPr lang="en-US" dirty="0" smtClean="0"/>
              <a:t>The conscious </a:t>
            </a:r>
            <a:r>
              <a:rPr lang="en-US" dirty="0"/>
              <a:t>involves thoughts </a:t>
            </a:r>
            <a:r>
              <a:rPr lang="en-US" dirty="0" smtClean="0"/>
              <a:t>of which </a:t>
            </a:r>
            <a:r>
              <a:rPr lang="en-US" dirty="0"/>
              <a:t>you are aware. </a:t>
            </a:r>
            <a:r>
              <a:rPr lang="en-US" dirty="0" smtClean="0"/>
              <a:t>Thus, your </a:t>
            </a:r>
            <a:r>
              <a:rPr lang="en-US" dirty="0"/>
              <a:t>thinking about </a:t>
            </a:r>
            <a:r>
              <a:rPr lang="en-US" dirty="0" smtClean="0"/>
              <a:t>psychology and </a:t>
            </a:r>
            <a:r>
              <a:rPr lang="en-US" dirty="0"/>
              <a:t>Freud's views of </a:t>
            </a:r>
            <a:r>
              <a:rPr lang="en-US" dirty="0" smtClean="0"/>
              <a:t>our conscious </a:t>
            </a:r>
            <a:r>
              <a:rPr lang="en-US" dirty="0"/>
              <a:t>mind are in </a:t>
            </a:r>
            <a:r>
              <a:rPr lang="en-US" dirty="0" smtClean="0"/>
              <a:t>your conscious </a:t>
            </a:r>
            <a:r>
              <a:rPr lang="en-US" dirty="0"/>
              <a:t>mind right now</a:t>
            </a:r>
            <a:r>
              <a:rPr lang="en-US" dirty="0" smtClean="0"/>
              <a:t>.</a:t>
            </a:r>
            <a:endParaRPr lang="en-US" dirty="0"/>
          </a:p>
        </p:txBody>
      </p:sp>
      <p:sp>
        <p:nvSpPr>
          <p:cNvPr id="4" name="Date Placeholder 3"/>
          <p:cNvSpPr>
            <a:spLocks noGrp="1"/>
          </p:cNvSpPr>
          <p:nvPr>
            <p:ph type="dt" sz="half" idx="10"/>
          </p:nvPr>
        </p:nvSpPr>
        <p:spPr/>
        <p:txBody>
          <a:bodyPr/>
          <a:lstStyle/>
          <a:p>
            <a:fld id="{8878D81B-DBE9-427C-AC12-5F2502CB586D}"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16</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9305039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b="1" dirty="0"/>
              <a:t>Preconscious level: </a:t>
            </a:r>
            <a:r>
              <a:rPr lang="en-US" dirty="0"/>
              <a:t>It contains information of which one is not currently </a:t>
            </a:r>
            <a:r>
              <a:rPr lang="en-US" dirty="0" smtClean="0"/>
              <a:t>aware, however</a:t>
            </a:r>
            <a:r>
              <a:rPr lang="en-US" dirty="0"/>
              <a:t>, they can easily enter conscious mind</a:t>
            </a:r>
            <a:r>
              <a:rPr lang="en-US" dirty="0" smtClean="0"/>
              <a:t>.</a:t>
            </a:r>
            <a:r>
              <a:rPr lang="en-US" dirty="0"/>
              <a:t> </a:t>
            </a:r>
            <a:r>
              <a:rPr lang="en-US" dirty="0" smtClean="0"/>
              <a:t>The preconscious </a:t>
            </a:r>
            <a:r>
              <a:rPr lang="en-US" dirty="0"/>
              <a:t>involves </a:t>
            </a:r>
            <a:r>
              <a:rPr lang="en-US" dirty="0" smtClean="0"/>
              <a:t>thoughts of </a:t>
            </a:r>
            <a:r>
              <a:rPr lang="en-US" dirty="0"/>
              <a:t>which you are </a:t>
            </a:r>
            <a:r>
              <a:rPr lang="en-US" dirty="0" smtClean="0"/>
              <a:t>not immediately </a:t>
            </a:r>
            <a:r>
              <a:rPr lang="en-US" dirty="0"/>
              <a:t>aware. However, they are thoughts you can bring </a:t>
            </a:r>
            <a:r>
              <a:rPr lang="en-US" dirty="0" smtClean="0"/>
              <a:t>to conscious </a:t>
            </a:r>
            <a:r>
              <a:rPr lang="en-US" dirty="0"/>
              <a:t>attention easily and </a:t>
            </a:r>
            <a:r>
              <a:rPr lang="en-US" dirty="0" smtClean="0"/>
              <a:t>rapidly. For example</a:t>
            </a:r>
            <a:r>
              <a:rPr lang="en-US" dirty="0"/>
              <a:t>? </a:t>
            </a:r>
            <a:r>
              <a:rPr lang="en-US" dirty="0" smtClean="0"/>
              <a:t>Who's your </a:t>
            </a:r>
            <a:r>
              <a:rPr lang="en-US" dirty="0"/>
              <a:t>best friend </a:t>
            </a:r>
            <a:r>
              <a:rPr lang="en-US" dirty="0" smtClean="0"/>
              <a:t>right </a:t>
            </a:r>
            <a:r>
              <a:rPr lang="en-US" dirty="0"/>
              <a:t>now? Immediately </a:t>
            </a:r>
            <a:r>
              <a:rPr lang="en-US" dirty="0" smtClean="0"/>
              <a:t>a picture </a:t>
            </a:r>
            <a:r>
              <a:rPr lang="en-US" dirty="0"/>
              <a:t>of somebody flashed into your mind. That person was </a:t>
            </a:r>
            <a:r>
              <a:rPr lang="en-US" dirty="0" smtClean="0"/>
              <a:t>-- if </a:t>
            </a:r>
            <a:r>
              <a:rPr lang="en-US" dirty="0"/>
              <a:t>you've been paying attention and not daydreaming about him </a:t>
            </a:r>
            <a:r>
              <a:rPr lang="en-US" dirty="0" smtClean="0"/>
              <a:t>or her</a:t>
            </a:r>
            <a:r>
              <a:rPr lang="en-US" dirty="0"/>
              <a:t>! -- just in your preconscious.</a:t>
            </a:r>
          </a:p>
          <a:p>
            <a:pPr marL="0" indent="0">
              <a:buNone/>
            </a:pPr>
            <a:endParaRPr lang="en-US" dirty="0"/>
          </a:p>
        </p:txBody>
      </p:sp>
      <p:sp>
        <p:nvSpPr>
          <p:cNvPr id="4" name="Date Placeholder 3"/>
          <p:cNvSpPr>
            <a:spLocks noGrp="1"/>
          </p:cNvSpPr>
          <p:nvPr>
            <p:ph type="dt" sz="half" idx="10"/>
          </p:nvPr>
        </p:nvSpPr>
        <p:spPr/>
        <p:txBody>
          <a:bodyPr/>
          <a:lstStyle/>
          <a:p>
            <a:fld id="{FA5586AD-391D-44F3-B510-49A7B3041E2B}"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17</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18383647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Working closely with the conscious mind is what Freud called the </a:t>
            </a:r>
            <a:r>
              <a:rPr lang="en-US" b="1" dirty="0"/>
              <a:t>preconscious</a:t>
            </a:r>
            <a:r>
              <a:rPr lang="en-US" dirty="0"/>
              <a:t>, what we might today call "available memory:" anything that can easily be made conscious, the memories you are not at the moment thinking about but can </a:t>
            </a:r>
            <a:r>
              <a:rPr lang="en-US" dirty="0" smtClean="0"/>
              <a:t>freely </a:t>
            </a:r>
            <a:r>
              <a:rPr lang="en-US" dirty="0"/>
              <a:t>bring to mind.</a:t>
            </a:r>
          </a:p>
        </p:txBody>
      </p:sp>
      <p:sp>
        <p:nvSpPr>
          <p:cNvPr id="4" name="Date Placeholder 3"/>
          <p:cNvSpPr>
            <a:spLocks noGrp="1"/>
          </p:cNvSpPr>
          <p:nvPr>
            <p:ph type="dt" sz="half" idx="10"/>
          </p:nvPr>
        </p:nvSpPr>
        <p:spPr/>
        <p:txBody>
          <a:bodyPr/>
          <a:lstStyle/>
          <a:p>
            <a:fld id="{EE5BB239-5C29-490B-8604-63AEE873C536}"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18</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37093240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a:t>Unconscious level: </a:t>
            </a:r>
            <a:r>
              <a:rPr lang="en-US" dirty="0"/>
              <a:t>It consists of thought, feelings, wishes, drives etc. of </a:t>
            </a:r>
            <a:r>
              <a:rPr lang="en-US" dirty="0" smtClean="0"/>
              <a:t>which we </a:t>
            </a:r>
            <a:r>
              <a:rPr lang="en-US" dirty="0"/>
              <a:t>are not aware. It, however, influences our conscious level of activity</a:t>
            </a:r>
            <a:r>
              <a:rPr lang="en-US" dirty="0" smtClean="0"/>
              <a:t>.</a:t>
            </a:r>
            <a:r>
              <a:rPr lang="en-US" dirty="0"/>
              <a:t> Freud thought that unconscious material often seeks to push through to the </a:t>
            </a:r>
            <a:r>
              <a:rPr lang="en-US" dirty="0" smtClean="0"/>
              <a:t>conscious level </a:t>
            </a:r>
            <a:r>
              <a:rPr lang="en-US" dirty="0"/>
              <a:t>in a </a:t>
            </a:r>
            <a:r>
              <a:rPr lang="en-US" dirty="0" smtClean="0"/>
              <a:t>masked </a:t>
            </a:r>
            <a:r>
              <a:rPr lang="en-US" dirty="0"/>
              <a:t>manner. It may be in a </a:t>
            </a:r>
            <a:r>
              <a:rPr lang="en-US" dirty="0" smtClean="0"/>
              <a:t>one-sided </a:t>
            </a:r>
            <a:r>
              <a:rPr lang="en-US" dirty="0"/>
              <a:t>manner and or it may take </a:t>
            </a:r>
            <a:r>
              <a:rPr lang="en-US" dirty="0" smtClean="0"/>
              <a:t>a symbolic </a:t>
            </a:r>
            <a:r>
              <a:rPr lang="en-US" dirty="0"/>
              <a:t>form. Interpretation of dreams and free association were used for </a:t>
            </a:r>
            <a:r>
              <a:rPr lang="en-US" dirty="0" smtClean="0"/>
              <a:t>analysis of </a:t>
            </a:r>
            <a:r>
              <a:rPr lang="en-US" dirty="0"/>
              <a:t>the three levels of awareness.</a:t>
            </a:r>
          </a:p>
          <a:p>
            <a:pPr marL="0" indent="0">
              <a:buNone/>
            </a:pPr>
            <a:endParaRPr lang="en-US" dirty="0"/>
          </a:p>
        </p:txBody>
      </p:sp>
      <p:sp>
        <p:nvSpPr>
          <p:cNvPr id="4" name="Date Placeholder 3"/>
          <p:cNvSpPr>
            <a:spLocks noGrp="1"/>
          </p:cNvSpPr>
          <p:nvPr>
            <p:ph type="dt" sz="half" idx="10"/>
          </p:nvPr>
        </p:nvSpPr>
        <p:spPr/>
        <p:txBody>
          <a:bodyPr/>
          <a:lstStyle/>
          <a:p>
            <a:fld id="{6B541308-4D9B-40E0-821D-E3563ECA68F4}"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19</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3816145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ctr"/>
            <a:r>
              <a:rPr lang="en-US" sz="4000" dirty="0"/>
              <a:t>Psycho-analytic theory </a:t>
            </a:r>
          </a:p>
          <a:p>
            <a:pPr lvl="0" algn="ctr"/>
            <a:r>
              <a:rPr lang="en-US" sz="4000" dirty="0"/>
              <a:t>Behaviorist theory </a:t>
            </a:r>
          </a:p>
          <a:p>
            <a:pPr lvl="0" algn="ctr"/>
            <a:r>
              <a:rPr lang="en-US" sz="4000" dirty="0"/>
              <a:t>Humanist theory </a:t>
            </a:r>
          </a:p>
          <a:p>
            <a:pPr marL="0" indent="0">
              <a:buNone/>
            </a:pPr>
            <a:endParaRPr lang="en-US" dirty="0"/>
          </a:p>
        </p:txBody>
      </p:sp>
      <p:sp>
        <p:nvSpPr>
          <p:cNvPr id="4" name="Date Placeholder 3"/>
          <p:cNvSpPr>
            <a:spLocks noGrp="1"/>
          </p:cNvSpPr>
          <p:nvPr>
            <p:ph type="dt" sz="half" idx="10"/>
          </p:nvPr>
        </p:nvSpPr>
        <p:spPr/>
        <p:txBody>
          <a:bodyPr/>
          <a:lstStyle/>
          <a:p>
            <a:fld id="{4C6F1409-213F-44BD-A501-8276DA258977}"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2</a:t>
            </a:fld>
            <a:endParaRPr lang="en-US"/>
          </a:p>
        </p:txBody>
      </p:sp>
      <p:sp>
        <p:nvSpPr>
          <p:cNvPr id="2" name="Title 1"/>
          <p:cNvSpPr>
            <a:spLocks noGrp="1"/>
          </p:cNvSpPr>
          <p:nvPr>
            <p:ph type="title"/>
          </p:nvPr>
        </p:nvSpPr>
        <p:spPr/>
        <p:txBody>
          <a:bodyPr/>
          <a:lstStyle/>
          <a:p>
            <a:r>
              <a:rPr lang="en-US" dirty="0" smtClean="0"/>
              <a:t>Types</a:t>
            </a:r>
            <a:endParaRPr lang="en-US" dirty="0"/>
          </a:p>
        </p:txBody>
      </p:sp>
    </p:spTree>
    <p:extLst>
      <p:ext uri="{BB962C8B-B14F-4D97-AF65-F5344CB8AC3E}">
        <p14:creationId xmlns:p14="http://schemas.microsoft.com/office/powerpoint/2010/main" val="22742106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a:t>Freud believed that human personality emerges due to a conflict between </a:t>
            </a:r>
            <a:r>
              <a:rPr lang="en-US" dirty="0" smtClean="0"/>
              <a:t>our aggressive </a:t>
            </a:r>
            <a:r>
              <a:rPr lang="en-US" dirty="0"/>
              <a:t>and pleasure seeking biological impulses and the internalized </a:t>
            </a:r>
            <a:r>
              <a:rPr lang="en-US" dirty="0" smtClean="0"/>
              <a:t>social limits </a:t>
            </a:r>
            <a:r>
              <a:rPr lang="en-US" dirty="0"/>
              <a:t>against them. Thus, personality arises in the course of our effort to </a:t>
            </a:r>
            <a:r>
              <a:rPr lang="en-US" dirty="0" smtClean="0"/>
              <a:t>resolve the </a:t>
            </a:r>
            <a:r>
              <a:rPr lang="en-US" dirty="0"/>
              <a:t>conflicts. To this end he proposed three structures which interact with </a:t>
            </a:r>
            <a:r>
              <a:rPr lang="en-US" dirty="0" smtClean="0"/>
              <a:t>each other</a:t>
            </a:r>
            <a:r>
              <a:rPr lang="en-US" dirty="0"/>
              <a:t>: Id, Ego and Super Ego.</a:t>
            </a:r>
          </a:p>
        </p:txBody>
      </p:sp>
      <p:sp>
        <p:nvSpPr>
          <p:cNvPr id="4" name="Date Placeholder 3"/>
          <p:cNvSpPr>
            <a:spLocks noGrp="1"/>
          </p:cNvSpPr>
          <p:nvPr>
            <p:ph type="dt" sz="half" idx="10"/>
          </p:nvPr>
        </p:nvSpPr>
        <p:spPr/>
        <p:txBody>
          <a:bodyPr/>
          <a:lstStyle/>
          <a:p>
            <a:fld id="{1778EA1B-434A-4D6B-82B5-1503E37E237B}"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20</a:t>
            </a:fld>
            <a:endParaRPr lang="en-US"/>
          </a:p>
        </p:txBody>
      </p:sp>
      <p:sp>
        <p:nvSpPr>
          <p:cNvPr id="2" name="Title 1"/>
          <p:cNvSpPr>
            <a:spLocks noGrp="1"/>
          </p:cNvSpPr>
          <p:nvPr>
            <p:ph type="title"/>
          </p:nvPr>
        </p:nvSpPr>
        <p:spPr/>
        <p:txBody>
          <a:bodyPr>
            <a:normAutofit fontScale="90000"/>
          </a:bodyPr>
          <a:lstStyle/>
          <a:p>
            <a:r>
              <a:rPr lang="en-US" b="1" dirty="0"/>
              <a:t>Psychoanalytic Personality Structure</a:t>
            </a:r>
            <a:endParaRPr lang="en-US" dirty="0"/>
          </a:p>
        </p:txBody>
      </p:sp>
    </p:spTree>
    <p:extLst>
      <p:ext uri="{BB962C8B-B14F-4D97-AF65-F5344CB8AC3E}">
        <p14:creationId xmlns:p14="http://schemas.microsoft.com/office/powerpoint/2010/main" val="41418218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a:t>Id: </a:t>
            </a:r>
            <a:r>
              <a:rPr lang="en-US" dirty="0"/>
              <a:t>It is the unconscious, irrational </a:t>
            </a:r>
            <a:r>
              <a:rPr lang="en-US" dirty="0" smtClean="0"/>
              <a:t>(crazy) part </a:t>
            </a:r>
            <a:r>
              <a:rPr lang="en-US" dirty="0"/>
              <a:t>of personality. It is the primitive part </a:t>
            </a:r>
            <a:r>
              <a:rPr lang="en-US" dirty="0" smtClean="0"/>
              <a:t>resistant to ethics </a:t>
            </a:r>
            <a:r>
              <a:rPr lang="en-US" dirty="0"/>
              <a:t>and demands of the external world. It operates on the pleasure </a:t>
            </a:r>
            <a:r>
              <a:rPr lang="en-US" dirty="0" smtClean="0"/>
              <a:t>principle. It </a:t>
            </a:r>
            <a:r>
              <a:rPr lang="en-US" dirty="0"/>
              <a:t>seeks immediate satisfaction</a:t>
            </a:r>
            <a:r>
              <a:rPr lang="en-US" dirty="0" smtClean="0"/>
              <a:t>. </a:t>
            </a:r>
            <a:r>
              <a:rPr lang="en-US" dirty="0"/>
              <a:t>It seeks pleasure for itself without </a:t>
            </a:r>
            <a:r>
              <a:rPr lang="en-US" dirty="0" smtClean="0"/>
              <a:t>any regard </a:t>
            </a:r>
            <a:r>
              <a:rPr lang="en-US" dirty="0"/>
              <a:t>for the needs, wants, or concerns of others</a:t>
            </a:r>
            <a:r>
              <a:rPr lang="en-US" dirty="0" smtClean="0"/>
              <a:t>.</a:t>
            </a:r>
            <a:r>
              <a:rPr lang="en-US" dirty="0"/>
              <a:t> The id has </a:t>
            </a:r>
            <a:r>
              <a:rPr lang="en-US" dirty="0" smtClean="0"/>
              <a:t>to do </a:t>
            </a:r>
            <a:r>
              <a:rPr lang="en-US" dirty="0"/>
              <a:t>with our most basic </a:t>
            </a:r>
            <a:r>
              <a:rPr lang="en-US" dirty="0" smtClean="0"/>
              <a:t>desires, and </a:t>
            </a:r>
            <a:r>
              <a:rPr lang="en-US" dirty="0"/>
              <a:t>it cannot tolerate tension.</a:t>
            </a:r>
          </a:p>
        </p:txBody>
      </p:sp>
      <p:sp>
        <p:nvSpPr>
          <p:cNvPr id="4" name="Date Placeholder 3"/>
          <p:cNvSpPr>
            <a:spLocks noGrp="1"/>
          </p:cNvSpPr>
          <p:nvPr>
            <p:ph type="dt" sz="half" idx="10"/>
          </p:nvPr>
        </p:nvSpPr>
        <p:spPr/>
        <p:txBody>
          <a:bodyPr/>
          <a:lstStyle/>
          <a:p>
            <a:fld id="{ADB3084D-CE8B-4FB8-83B7-EADA8407E7D2}"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21</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21670757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a:t>Ego: </a:t>
            </a:r>
            <a:r>
              <a:rPr lang="en-US" dirty="0"/>
              <a:t>It is involved with the workings of the real world. It operates on the </a:t>
            </a:r>
            <a:r>
              <a:rPr lang="en-US" b="1" dirty="0" smtClean="0"/>
              <a:t>reality principle</a:t>
            </a:r>
            <a:r>
              <a:rPr lang="en-US" b="1" dirty="0"/>
              <a:t>. </a:t>
            </a:r>
            <a:r>
              <a:rPr lang="en-US" dirty="0"/>
              <a:t>It is the conscious, and rational part of personality that regulates </a:t>
            </a:r>
            <a:r>
              <a:rPr lang="en-US" dirty="0" smtClean="0"/>
              <a:t>thoughts and </a:t>
            </a:r>
            <a:r>
              <a:rPr lang="en-US" dirty="0"/>
              <a:t>behaviors. It teaches the person to balance demands of external world </a:t>
            </a:r>
            <a:r>
              <a:rPr lang="en-US" dirty="0" smtClean="0"/>
              <a:t>and needs </a:t>
            </a:r>
            <a:r>
              <a:rPr lang="en-US" dirty="0"/>
              <a:t>of the person</a:t>
            </a:r>
            <a:r>
              <a:rPr lang="en-US" dirty="0" smtClean="0"/>
              <a:t>.</a:t>
            </a:r>
            <a:r>
              <a:rPr lang="en-US" dirty="0"/>
              <a:t> The ego develops </a:t>
            </a:r>
            <a:r>
              <a:rPr lang="en-US" dirty="0" smtClean="0"/>
              <a:t>to monitor </a:t>
            </a:r>
            <a:r>
              <a:rPr lang="en-US" dirty="0"/>
              <a:t>the id and to </a:t>
            </a:r>
            <a:r>
              <a:rPr lang="en-US" dirty="0" smtClean="0"/>
              <a:t>direct its </a:t>
            </a:r>
            <a:r>
              <a:rPr lang="en-US" dirty="0"/>
              <a:t>impulsive desires.</a:t>
            </a:r>
          </a:p>
        </p:txBody>
      </p:sp>
      <p:sp>
        <p:nvSpPr>
          <p:cNvPr id="4" name="Date Placeholder 3"/>
          <p:cNvSpPr>
            <a:spLocks noGrp="1"/>
          </p:cNvSpPr>
          <p:nvPr>
            <p:ph type="dt" sz="half" idx="10"/>
          </p:nvPr>
        </p:nvSpPr>
        <p:spPr/>
        <p:txBody>
          <a:bodyPr/>
          <a:lstStyle/>
          <a:p>
            <a:fld id="{E453E824-E11D-4EC3-81E1-391A8376A947}"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22</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22718521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a:t>Super Ego: </a:t>
            </a:r>
            <a:r>
              <a:rPr lang="en-US" dirty="0"/>
              <a:t>It is the internal representation of parental and societal values. </a:t>
            </a:r>
            <a:r>
              <a:rPr lang="en-US" dirty="0" smtClean="0"/>
              <a:t>It works </a:t>
            </a:r>
            <a:r>
              <a:rPr lang="en-US" dirty="0"/>
              <a:t>as the voice of conscience, that compels the ego to consider not only </a:t>
            </a:r>
            <a:r>
              <a:rPr lang="en-US" dirty="0" smtClean="0"/>
              <a:t>the real </a:t>
            </a:r>
            <a:r>
              <a:rPr lang="en-US" dirty="0"/>
              <a:t>but also the ideal. It judges one’s behaviors as right or wrong, good or </a:t>
            </a:r>
            <a:r>
              <a:rPr lang="en-US" dirty="0" smtClean="0"/>
              <a:t>bad. Failing </a:t>
            </a:r>
            <a:r>
              <a:rPr lang="en-US" dirty="0"/>
              <a:t>up to moral ideals bring about the shame, guilt</a:t>
            </a:r>
            <a:r>
              <a:rPr lang="en-US" i="1" dirty="0"/>
              <a:t>, </a:t>
            </a:r>
            <a:r>
              <a:rPr lang="en-US" dirty="0"/>
              <a:t>inferiority and anxiety in </a:t>
            </a:r>
            <a:r>
              <a:rPr lang="en-US" dirty="0" smtClean="0"/>
              <a:t>the person</a:t>
            </a:r>
            <a:r>
              <a:rPr lang="en-US" dirty="0"/>
              <a:t>.</a:t>
            </a:r>
          </a:p>
        </p:txBody>
      </p:sp>
      <p:sp>
        <p:nvSpPr>
          <p:cNvPr id="4" name="Date Placeholder 3"/>
          <p:cNvSpPr>
            <a:spLocks noGrp="1"/>
          </p:cNvSpPr>
          <p:nvPr>
            <p:ph type="dt" sz="half" idx="10"/>
          </p:nvPr>
        </p:nvSpPr>
        <p:spPr/>
        <p:txBody>
          <a:bodyPr/>
          <a:lstStyle/>
          <a:p>
            <a:fld id="{72E73F7A-6645-4C80-B6C0-A6A981A92E64}"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23</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2240907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superego is as irrational as the id. However, the id </a:t>
            </a:r>
            <a:r>
              <a:rPr lang="en-US" dirty="0" smtClean="0"/>
              <a:t>does things </a:t>
            </a:r>
            <a:r>
              <a:rPr lang="en-US" dirty="0"/>
              <a:t>impulsively only to serve the organism's own needs, </a:t>
            </a:r>
            <a:r>
              <a:rPr lang="en-US" dirty="0" smtClean="0"/>
              <a:t>while the </a:t>
            </a:r>
            <a:r>
              <a:rPr lang="en-US" dirty="0"/>
              <a:t>superego is concerned completely with the good of society.</a:t>
            </a:r>
          </a:p>
        </p:txBody>
      </p:sp>
      <p:sp>
        <p:nvSpPr>
          <p:cNvPr id="4" name="Date Placeholder 3"/>
          <p:cNvSpPr>
            <a:spLocks noGrp="1"/>
          </p:cNvSpPr>
          <p:nvPr>
            <p:ph type="dt" sz="half" idx="10"/>
          </p:nvPr>
        </p:nvSpPr>
        <p:spPr/>
        <p:txBody>
          <a:bodyPr/>
          <a:lstStyle/>
          <a:p>
            <a:fld id="{F5232564-8D6C-4A8F-97EF-7CEA4F9521F8}"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24</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1046711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buNone/>
            </a:pPr>
            <a:r>
              <a:rPr lang="en-US" dirty="0"/>
              <a:t>These theories propose that within each individual is an active creative force, </a:t>
            </a:r>
            <a:r>
              <a:rPr lang="en-US" dirty="0" smtClean="0"/>
              <a:t>often called </a:t>
            </a:r>
            <a:r>
              <a:rPr lang="en-US" dirty="0"/>
              <a:t>“self”. This force seeks expression. It develops and grows. This </a:t>
            </a:r>
            <a:r>
              <a:rPr lang="en-US" dirty="0" smtClean="0"/>
              <a:t>perspective, also </a:t>
            </a:r>
            <a:r>
              <a:rPr lang="en-US" dirty="0"/>
              <a:t>known as the third force, emphasizes on human potential and </a:t>
            </a:r>
            <a:r>
              <a:rPr lang="en-US" dirty="0" smtClean="0"/>
              <a:t>characteristics like </a:t>
            </a:r>
            <a:r>
              <a:rPr lang="en-US" dirty="0"/>
              <a:t>self-awareness and free will. It views human beings as </a:t>
            </a:r>
            <a:r>
              <a:rPr lang="en-US" dirty="0" smtClean="0"/>
              <a:t>innately(naturally) </a:t>
            </a:r>
            <a:r>
              <a:rPr lang="en-US" dirty="0"/>
              <a:t>good. </a:t>
            </a:r>
            <a:r>
              <a:rPr lang="en-US" dirty="0" smtClean="0"/>
              <a:t>The conscious </a:t>
            </a:r>
            <a:r>
              <a:rPr lang="en-US" dirty="0"/>
              <a:t>and subjective perception of self is considered very important. </a:t>
            </a:r>
            <a:r>
              <a:rPr lang="en-US" dirty="0" smtClean="0"/>
              <a:t>Carl Rogers </a:t>
            </a:r>
            <a:r>
              <a:rPr lang="en-US" dirty="0"/>
              <a:t>and Abraham Maslow are the main </a:t>
            </a:r>
            <a:r>
              <a:rPr lang="en-US" dirty="0" smtClean="0"/>
              <a:t>supporters </a:t>
            </a:r>
            <a:r>
              <a:rPr lang="en-US" dirty="0"/>
              <a:t>of the </a:t>
            </a:r>
            <a:r>
              <a:rPr lang="en-US" dirty="0" smtClean="0"/>
              <a:t>humanistic perspective</a:t>
            </a:r>
            <a:r>
              <a:rPr lang="en-US" dirty="0"/>
              <a:t>.</a:t>
            </a:r>
          </a:p>
        </p:txBody>
      </p:sp>
      <p:sp>
        <p:nvSpPr>
          <p:cNvPr id="4" name="Date Placeholder 3"/>
          <p:cNvSpPr>
            <a:spLocks noGrp="1"/>
          </p:cNvSpPr>
          <p:nvPr>
            <p:ph type="dt" sz="half" idx="10"/>
          </p:nvPr>
        </p:nvSpPr>
        <p:spPr/>
        <p:txBody>
          <a:bodyPr/>
          <a:lstStyle/>
          <a:p>
            <a:fld id="{4091B853-24FB-4966-94F0-FAF4BBD9CEBE}"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25</a:t>
            </a:fld>
            <a:endParaRPr lang="en-US"/>
          </a:p>
        </p:txBody>
      </p:sp>
      <p:sp>
        <p:nvSpPr>
          <p:cNvPr id="2" name="Title 1"/>
          <p:cNvSpPr>
            <a:spLocks noGrp="1"/>
          </p:cNvSpPr>
          <p:nvPr>
            <p:ph type="title"/>
          </p:nvPr>
        </p:nvSpPr>
        <p:spPr/>
        <p:txBody>
          <a:bodyPr>
            <a:normAutofit fontScale="90000"/>
          </a:bodyPr>
          <a:lstStyle/>
          <a:p>
            <a:pPr lvl="0"/>
            <a:r>
              <a:rPr lang="en-US" dirty="0" smtClean="0"/>
              <a:t>2. </a:t>
            </a:r>
            <a:r>
              <a:rPr lang="en-US" b="1" dirty="0"/>
              <a:t>HUMANISTIC</a:t>
            </a:r>
            <a:r>
              <a:rPr lang="en-US" dirty="0" smtClean="0"/>
              <a:t> </a:t>
            </a:r>
            <a:r>
              <a:rPr lang="en-US" b="1" dirty="0" smtClean="0"/>
              <a:t>THEORY </a:t>
            </a:r>
            <a:r>
              <a:rPr lang="en-US" dirty="0"/>
              <a:t/>
            </a:r>
            <a:br>
              <a:rPr lang="en-US" dirty="0"/>
            </a:br>
            <a:endParaRPr lang="en-US" dirty="0"/>
          </a:p>
        </p:txBody>
      </p:sp>
    </p:spTree>
    <p:extLst>
      <p:ext uri="{BB962C8B-B14F-4D97-AF65-F5344CB8AC3E}">
        <p14:creationId xmlns:p14="http://schemas.microsoft.com/office/powerpoint/2010/main" val="3731084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buNone/>
            </a:pPr>
            <a:r>
              <a:rPr lang="en-US" dirty="0"/>
              <a:t>One of the many interesting things Maslow noticed while he worked with monkeys early in his career, </a:t>
            </a:r>
            <a:r>
              <a:rPr lang="en-US" dirty="0" smtClean="0"/>
              <a:t>was that </a:t>
            </a:r>
            <a:r>
              <a:rPr lang="en-US" dirty="0"/>
              <a:t>some needs take precedence over others. For example, if you are hungry and thirsty, you will tend to </a:t>
            </a:r>
            <a:r>
              <a:rPr lang="en-US" dirty="0" smtClean="0"/>
              <a:t>try to </a:t>
            </a:r>
            <a:r>
              <a:rPr lang="en-US" dirty="0"/>
              <a:t>take care of the thirst first. After all, you can do without food for weeks, but you can only do </a:t>
            </a:r>
            <a:r>
              <a:rPr lang="en-US" dirty="0" smtClean="0"/>
              <a:t>without water </a:t>
            </a:r>
            <a:r>
              <a:rPr lang="en-US" dirty="0"/>
              <a:t>for a couple of days! Thirst is a "stronger" need than hunger. Likewise, if you are very </a:t>
            </a:r>
            <a:r>
              <a:rPr lang="en-US" dirty="0" smtClean="0"/>
              <a:t>thirsty</a:t>
            </a:r>
            <a:r>
              <a:rPr lang="en-US" dirty="0"/>
              <a:t>, </a:t>
            </a:r>
            <a:r>
              <a:rPr lang="en-US" dirty="0" smtClean="0"/>
              <a:t>but someone </a:t>
            </a:r>
            <a:r>
              <a:rPr lang="en-US" dirty="0"/>
              <a:t>has put a </a:t>
            </a:r>
            <a:r>
              <a:rPr lang="en-US" dirty="0" smtClean="0"/>
              <a:t>block </a:t>
            </a:r>
            <a:r>
              <a:rPr lang="en-US" dirty="0"/>
              <a:t>hold on you and you can’t breath, which is more important? The need to breathe, </a:t>
            </a:r>
            <a:r>
              <a:rPr lang="en-US" dirty="0" smtClean="0"/>
              <a:t>of course</a:t>
            </a:r>
            <a:r>
              <a:rPr lang="en-US" dirty="0"/>
              <a:t>.</a:t>
            </a:r>
          </a:p>
        </p:txBody>
      </p:sp>
      <p:sp>
        <p:nvSpPr>
          <p:cNvPr id="4" name="Date Placeholder 3"/>
          <p:cNvSpPr>
            <a:spLocks noGrp="1"/>
          </p:cNvSpPr>
          <p:nvPr>
            <p:ph type="dt" sz="half" idx="10"/>
          </p:nvPr>
        </p:nvSpPr>
        <p:spPr/>
        <p:txBody>
          <a:bodyPr/>
          <a:lstStyle/>
          <a:p>
            <a:fld id="{F505FC3D-97EF-4F14-8ED5-00628DB2CDAB}"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26</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12974594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C:\Users\abara\Desktop\Maslow_Needs_Hierarchy1.jp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806599" y="1481138"/>
            <a:ext cx="7530801" cy="4525962"/>
          </a:xfrm>
          <a:prstGeom prst="rect">
            <a:avLst/>
          </a:prstGeom>
          <a:noFill/>
          <a:extLst>
            <a:ext uri="{909E8E84-426E-40DD-AFC4-6F175D3DCCD1}">
              <a14:hiddenFill xmlns:a14="http://schemas.microsoft.com/office/drawing/2010/main">
                <a:solidFill>
                  <a:srgbClr val="FFFFFF"/>
                </a:solidFill>
              </a14:hiddenFill>
            </a:ext>
          </a:extLst>
        </p:spPr>
      </p:pic>
      <p:sp>
        <p:nvSpPr>
          <p:cNvPr id="3" name="Date Placeholder 2"/>
          <p:cNvSpPr>
            <a:spLocks noGrp="1"/>
          </p:cNvSpPr>
          <p:nvPr>
            <p:ph type="dt" sz="half" idx="10"/>
          </p:nvPr>
        </p:nvSpPr>
        <p:spPr/>
        <p:txBody>
          <a:bodyPr/>
          <a:lstStyle/>
          <a:p>
            <a:fld id="{6A169806-1BFF-40E0-90C9-D734D3CBF4D4}" type="datetime1">
              <a:rPr lang="en-US" smtClean="0"/>
              <a:t>5/18/2016</a:t>
            </a:fld>
            <a:endParaRPr lang="en-US"/>
          </a:p>
        </p:txBody>
      </p:sp>
      <p:sp>
        <p:nvSpPr>
          <p:cNvPr id="4" name="Slide Number Placeholder 3"/>
          <p:cNvSpPr>
            <a:spLocks noGrp="1"/>
          </p:cNvSpPr>
          <p:nvPr>
            <p:ph type="sldNum" sz="quarter" idx="12"/>
          </p:nvPr>
        </p:nvSpPr>
        <p:spPr/>
        <p:txBody>
          <a:bodyPr/>
          <a:lstStyle/>
          <a:p>
            <a:fld id="{C218E139-836B-4EFF-9813-56E979AE59E2}" type="slidenum">
              <a:rPr lang="en-US" smtClean="0"/>
              <a:t>27</a:t>
            </a:fld>
            <a:endParaRPr lang="en-US"/>
          </a:p>
        </p:txBody>
      </p:sp>
      <p:sp>
        <p:nvSpPr>
          <p:cNvPr id="2" name="Title 1"/>
          <p:cNvSpPr>
            <a:spLocks noGrp="1"/>
          </p:cNvSpPr>
          <p:nvPr>
            <p:ph type="title"/>
          </p:nvPr>
        </p:nvSpPr>
        <p:spPr/>
        <p:txBody>
          <a:bodyPr/>
          <a:lstStyle/>
          <a:p>
            <a:r>
              <a:rPr lang="en-US" i="1" dirty="0"/>
              <a:t>Maslow’s hierarchy of needs</a:t>
            </a:r>
            <a:endParaRPr lang="en-US" dirty="0"/>
          </a:p>
        </p:txBody>
      </p:sp>
    </p:spTree>
    <p:extLst>
      <p:ext uri="{BB962C8B-B14F-4D97-AF65-F5344CB8AC3E}">
        <p14:creationId xmlns:p14="http://schemas.microsoft.com/office/powerpoint/2010/main" val="40250451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smtClean="0"/>
              <a:t>These </a:t>
            </a:r>
            <a:r>
              <a:rPr lang="en-US" dirty="0"/>
              <a:t>include the needs we have for oxygen, water, protein, salt, </a:t>
            </a:r>
            <a:r>
              <a:rPr lang="en-US" dirty="0" smtClean="0"/>
              <a:t>sugar, calcium</a:t>
            </a:r>
            <a:r>
              <a:rPr lang="en-US" dirty="0"/>
              <a:t>, and other minerals and vitamins. They also include the need to maintain a pH balance (getting </a:t>
            </a:r>
            <a:r>
              <a:rPr lang="en-US" dirty="0" smtClean="0"/>
              <a:t>too acidic </a:t>
            </a:r>
            <a:r>
              <a:rPr lang="en-US" dirty="0"/>
              <a:t>or base will kill you) and temperature (98.6 or near to it). Also, there’s the needs to be active, to </a:t>
            </a:r>
            <a:r>
              <a:rPr lang="en-US" dirty="0" smtClean="0"/>
              <a:t>rest, to </a:t>
            </a:r>
            <a:r>
              <a:rPr lang="en-US" dirty="0"/>
              <a:t>sleep, to get rid of wastes (CO2, sweat, </a:t>
            </a:r>
            <a:r>
              <a:rPr lang="en-US" dirty="0" smtClean="0"/>
              <a:t>urine), </a:t>
            </a:r>
            <a:r>
              <a:rPr lang="en-US" dirty="0"/>
              <a:t>to avoid </a:t>
            </a:r>
            <a:r>
              <a:rPr lang="en-US" dirty="0" smtClean="0"/>
              <a:t>pain</a:t>
            </a:r>
            <a:r>
              <a:rPr lang="en-US" dirty="0"/>
              <a:t> </a:t>
            </a:r>
            <a:r>
              <a:rPr lang="en-US" dirty="0" smtClean="0"/>
              <a:t>etc.</a:t>
            </a:r>
            <a:endParaRPr lang="en-US" dirty="0"/>
          </a:p>
        </p:txBody>
      </p:sp>
      <p:sp>
        <p:nvSpPr>
          <p:cNvPr id="4" name="Date Placeholder 3"/>
          <p:cNvSpPr>
            <a:spLocks noGrp="1"/>
          </p:cNvSpPr>
          <p:nvPr>
            <p:ph type="dt" sz="half" idx="10"/>
          </p:nvPr>
        </p:nvSpPr>
        <p:spPr/>
        <p:txBody>
          <a:bodyPr/>
          <a:lstStyle/>
          <a:p>
            <a:fld id="{67D83441-B8DE-4EF3-AF14-A1EAF3DFA242}"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28</a:t>
            </a:fld>
            <a:endParaRPr lang="en-US"/>
          </a:p>
        </p:txBody>
      </p:sp>
      <p:sp>
        <p:nvSpPr>
          <p:cNvPr id="2" name="Title 1"/>
          <p:cNvSpPr>
            <a:spLocks noGrp="1"/>
          </p:cNvSpPr>
          <p:nvPr>
            <p:ph type="title"/>
          </p:nvPr>
        </p:nvSpPr>
        <p:spPr/>
        <p:txBody>
          <a:bodyPr/>
          <a:lstStyle/>
          <a:p>
            <a:r>
              <a:rPr lang="en-US" dirty="0"/>
              <a:t>1. </a:t>
            </a:r>
            <a:r>
              <a:rPr lang="en-US" b="1" dirty="0"/>
              <a:t>The physiological needs</a:t>
            </a:r>
            <a:r>
              <a:rPr lang="en-US" dirty="0"/>
              <a:t>.</a:t>
            </a:r>
          </a:p>
        </p:txBody>
      </p:sp>
    </p:spTree>
    <p:extLst>
      <p:ext uri="{BB962C8B-B14F-4D97-AF65-F5344CB8AC3E}">
        <p14:creationId xmlns:p14="http://schemas.microsoft.com/office/powerpoint/2010/main" val="29574369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When </a:t>
            </a:r>
            <a:r>
              <a:rPr lang="en-US" dirty="0"/>
              <a:t>the physiological needs are largely taken care of, this second </a:t>
            </a:r>
            <a:r>
              <a:rPr lang="en-US" dirty="0" smtClean="0"/>
              <a:t>layer of </a:t>
            </a:r>
            <a:r>
              <a:rPr lang="en-US" dirty="0"/>
              <a:t>needs comes into play. You will become increasingly interested in finding safe circumstances, </a:t>
            </a:r>
            <a:r>
              <a:rPr lang="en-US" dirty="0" smtClean="0"/>
              <a:t>stability, protection</a:t>
            </a:r>
            <a:r>
              <a:rPr lang="en-US" dirty="0"/>
              <a:t>. You might develop a need for structure, for order, some limits.</a:t>
            </a:r>
          </a:p>
        </p:txBody>
      </p:sp>
      <p:sp>
        <p:nvSpPr>
          <p:cNvPr id="4" name="Date Placeholder 3"/>
          <p:cNvSpPr>
            <a:spLocks noGrp="1"/>
          </p:cNvSpPr>
          <p:nvPr>
            <p:ph type="dt" sz="half" idx="10"/>
          </p:nvPr>
        </p:nvSpPr>
        <p:spPr/>
        <p:txBody>
          <a:bodyPr/>
          <a:lstStyle/>
          <a:p>
            <a:fld id="{5D562A3F-3F29-4B68-B370-1A7227169C63}"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29</a:t>
            </a:fld>
            <a:endParaRPr lang="en-US"/>
          </a:p>
        </p:txBody>
      </p:sp>
      <p:sp>
        <p:nvSpPr>
          <p:cNvPr id="2" name="Title 1"/>
          <p:cNvSpPr>
            <a:spLocks noGrp="1"/>
          </p:cNvSpPr>
          <p:nvPr>
            <p:ph type="title"/>
          </p:nvPr>
        </p:nvSpPr>
        <p:spPr/>
        <p:txBody>
          <a:bodyPr>
            <a:normAutofit fontScale="90000"/>
          </a:bodyPr>
          <a:lstStyle/>
          <a:p>
            <a:r>
              <a:rPr lang="en-US" dirty="0"/>
              <a:t>2. </a:t>
            </a:r>
            <a:r>
              <a:rPr lang="en-US" b="1" dirty="0"/>
              <a:t>The safety and security needs</a:t>
            </a:r>
            <a:r>
              <a:rPr lang="en-US" dirty="0"/>
              <a:t>.</a:t>
            </a:r>
          </a:p>
        </p:txBody>
      </p:sp>
    </p:spTree>
    <p:extLst>
      <p:ext uri="{BB962C8B-B14F-4D97-AF65-F5344CB8AC3E}">
        <p14:creationId xmlns:p14="http://schemas.microsoft.com/office/powerpoint/2010/main" val="4006237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just">
              <a:buNone/>
            </a:pPr>
            <a:r>
              <a:rPr lang="en-US" dirty="0"/>
              <a:t>Freud's story, like most people's stories, begins with others. In his case those others were his mentor and friend, Dr. Joseph Breuer, and Breuer's patient, called Anna </a:t>
            </a:r>
            <a:r>
              <a:rPr lang="en-US" dirty="0" smtClean="0"/>
              <a:t>O.</a:t>
            </a:r>
          </a:p>
          <a:p>
            <a:pPr marL="0" indent="0" algn="just">
              <a:buNone/>
            </a:pPr>
            <a:r>
              <a:rPr lang="en-US" dirty="0"/>
              <a:t>Anna O. was Joseph Breuer's patient from 1880 through 1882. Twenty one years old, Anna spent most of her time nursing her ailing father. She developed a bad cough that proved to have no physical basis. She developed some speech difficulties, then became mute, and then began speaking only in English, rather than her usual German. </a:t>
            </a:r>
          </a:p>
          <a:p>
            <a:pPr marL="0" indent="0" algn="just">
              <a:buNone/>
            </a:pPr>
            <a:endParaRPr lang="en-US" dirty="0"/>
          </a:p>
        </p:txBody>
      </p:sp>
      <p:sp>
        <p:nvSpPr>
          <p:cNvPr id="4" name="Date Placeholder 3"/>
          <p:cNvSpPr>
            <a:spLocks noGrp="1"/>
          </p:cNvSpPr>
          <p:nvPr>
            <p:ph type="dt" sz="half" idx="10"/>
          </p:nvPr>
        </p:nvSpPr>
        <p:spPr/>
        <p:txBody>
          <a:bodyPr/>
          <a:lstStyle/>
          <a:p>
            <a:fld id="{887CD90E-FB16-4329-9A03-52A35A5B5A09}"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3</a:t>
            </a:fld>
            <a:endParaRPr lang="en-US"/>
          </a:p>
        </p:txBody>
      </p:sp>
      <p:sp>
        <p:nvSpPr>
          <p:cNvPr id="2" name="Title 1"/>
          <p:cNvSpPr>
            <a:spLocks noGrp="1"/>
          </p:cNvSpPr>
          <p:nvPr>
            <p:ph type="title"/>
          </p:nvPr>
        </p:nvSpPr>
        <p:spPr>
          <a:xfrm>
            <a:off x="457200" y="228600"/>
            <a:ext cx="8229600" cy="1447800"/>
          </a:xfrm>
        </p:spPr>
        <p:txBody>
          <a:bodyPr>
            <a:normAutofit fontScale="90000"/>
          </a:bodyPr>
          <a:lstStyle/>
          <a:p>
            <a:pPr algn="ctr"/>
            <a:r>
              <a:rPr lang="en-US" sz="3600" b="1" dirty="0" smtClean="0"/>
              <a:t/>
            </a:r>
            <a:br>
              <a:rPr lang="en-US" sz="3600" b="1" dirty="0" smtClean="0"/>
            </a:br>
            <a:r>
              <a:rPr lang="en-US" sz="3600" b="1" dirty="0" smtClean="0"/>
              <a:t>SIGMUND </a:t>
            </a:r>
            <a:r>
              <a:rPr lang="en-US" sz="3600" b="1" dirty="0"/>
              <a:t>FREUD</a:t>
            </a:r>
            <a:r>
              <a:rPr lang="en-US" sz="3600" dirty="0"/>
              <a:t> </a:t>
            </a:r>
            <a:r>
              <a:rPr lang="en-US" sz="3600" b="1" dirty="0" smtClean="0"/>
              <a:t>1856 </a:t>
            </a:r>
            <a:r>
              <a:rPr lang="en-US" sz="3600" b="1" dirty="0"/>
              <a:t>- 1939</a:t>
            </a:r>
            <a:r>
              <a:rPr lang="en-US" sz="3600" dirty="0"/>
              <a:t> </a:t>
            </a:r>
            <a:r>
              <a:rPr lang="en-US" dirty="0"/>
              <a:t/>
            </a:r>
            <a:br>
              <a:rPr lang="en-US" dirty="0"/>
            </a:br>
            <a:endParaRPr lang="en-US" dirty="0"/>
          </a:p>
        </p:txBody>
      </p:sp>
    </p:spTree>
    <p:extLst>
      <p:ext uri="{BB962C8B-B14F-4D97-AF65-F5344CB8AC3E}">
        <p14:creationId xmlns:p14="http://schemas.microsoft.com/office/powerpoint/2010/main" val="13374518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US" dirty="0" smtClean="0"/>
              <a:t>When </a:t>
            </a:r>
            <a:r>
              <a:rPr lang="en-US" dirty="0"/>
              <a:t>physiological needs and safety needs are, by and large, taken </a:t>
            </a:r>
            <a:r>
              <a:rPr lang="en-US" dirty="0" smtClean="0"/>
              <a:t>care of</a:t>
            </a:r>
            <a:r>
              <a:rPr lang="en-US" dirty="0"/>
              <a:t>, a third layer starts to show up. You begin to feel the need for friends, a sweetheart, children, </a:t>
            </a:r>
            <a:r>
              <a:rPr lang="en-US" dirty="0" smtClean="0"/>
              <a:t>affectionate relationships </a:t>
            </a:r>
            <a:r>
              <a:rPr lang="en-US" dirty="0"/>
              <a:t>in general, even a sense of community</a:t>
            </a:r>
            <a:r>
              <a:rPr lang="en-US" dirty="0" smtClean="0"/>
              <a:t>.</a:t>
            </a:r>
            <a:r>
              <a:rPr lang="en-US" dirty="0"/>
              <a:t> In our day-to-day life, we </a:t>
            </a:r>
            <a:r>
              <a:rPr lang="en-US" dirty="0" smtClean="0"/>
              <a:t>show </a:t>
            </a:r>
            <a:r>
              <a:rPr lang="en-US" dirty="0"/>
              <a:t>these needs in our desires to marry, have a family, be a part of </a:t>
            </a:r>
            <a:r>
              <a:rPr lang="en-US" dirty="0" smtClean="0"/>
              <a:t>a community</a:t>
            </a:r>
            <a:r>
              <a:rPr lang="en-US" dirty="0"/>
              <a:t>, a member of a church, a brother in the </a:t>
            </a:r>
            <a:r>
              <a:rPr lang="en-US" dirty="0" smtClean="0"/>
              <a:t>network, </a:t>
            </a:r>
            <a:r>
              <a:rPr lang="en-US" dirty="0"/>
              <a:t>a part of </a:t>
            </a:r>
            <a:r>
              <a:rPr lang="en-US"/>
              <a:t>a </a:t>
            </a:r>
            <a:r>
              <a:rPr lang="en-US" smtClean="0"/>
              <a:t>group. </a:t>
            </a:r>
            <a:r>
              <a:rPr lang="en-US" dirty="0"/>
              <a:t>It is also </a:t>
            </a:r>
            <a:r>
              <a:rPr lang="en-US" dirty="0" smtClean="0"/>
              <a:t>a part </a:t>
            </a:r>
            <a:r>
              <a:rPr lang="en-US" dirty="0"/>
              <a:t>of what we look for in a career.</a:t>
            </a:r>
          </a:p>
        </p:txBody>
      </p:sp>
      <p:sp>
        <p:nvSpPr>
          <p:cNvPr id="4" name="Date Placeholder 3"/>
          <p:cNvSpPr>
            <a:spLocks noGrp="1"/>
          </p:cNvSpPr>
          <p:nvPr>
            <p:ph type="dt" sz="half" idx="10"/>
          </p:nvPr>
        </p:nvSpPr>
        <p:spPr/>
        <p:txBody>
          <a:bodyPr/>
          <a:lstStyle/>
          <a:p>
            <a:fld id="{B06A604A-E6A9-4C64-BDFD-355B5334D2D3}"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30</a:t>
            </a:fld>
            <a:endParaRPr lang="en-US"/>
          </a:p>
        </p:txBody>
      </p:sp>
      <p:sp>
        <p:nvSpPr>
          <p:cNvPr id="2" name="Title 1"/>
          <p:cNvSpPr>
            <a:spLocks noGrp="1"/>
          </p:cNvSpPr>
          <p:nvPr>
            <p:ph type="title"/>
          </p:nvPr>
        </p:nvSpPr>
        <p:spPr/>
        <p:txBody>
          <a:bodyPr>
            <a:normAutofit/>
          </a:bodyPr>
          <a:lstStyle/>
          <a:p>
            <a:r>
              <a:rPr lang="en-US" dirty="0"/>
              <a:t>3. </a:t>
            </a:r>
            <a:r>
              <a:rPr lang="en-US" b="1" smtClean="0"/>
              <a:t>Social needs</a:t>
            </a:r>
            <a:r>
              <a:rPr lang="en-US" dirty="0"/>
              <a:t>.</a:t>
            </a:r>
          </a:p>
        </p:txBody>
      </p:sp>
    </p:spTree>
    <p:extLst>
      <p:ext uri="{BB962C8B-B14F-4D97-AF65-F5344CB8AC3E}">
        <p14:creationId xmlns:p14="http://schemas.microsoft.com/office/powerpoint/2010/main" val="3791651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dirty="0" smtClean="0"/>
              <a:t>Next</a:t>
            </a:r>
            <a:r>
              <a:rPr lang="en-US" dirty="0"/>
              <a:t>, we begin to look for a little self-esteem. Maslow noted two versions of </a:t>
            </a:r>
            <a:r>
              <a:rPr lang="en-US" dirty="0" smtClean="0"/>
              <a:t>esteem needs</a:t>
            </a:r>
            <a:r>
              <a:rPr lang="en-US" dirty="0"/>
              <a:t>, a lower one and a higher one. The lower one is the need for the respect of others, the need for </a:t>
            </a:r>
            <a:r>
              <a:rPr lang="en-US" dirty="0" smtClean="0"/>
              <a:t>status, fame</a:t>
            </a:r>
            <a:r>
              <a:rPr lang="en-US" dirty="0"/>
              <a:t>, glory, recognition, attention, reputation, appreciation, dignity, even </a:t>
            </a:r>
            <a:r>
              <a:rPr lang="en-US" dirty="0" smtClean="0"/>
              <a:t>domination. </a:t>
            </a:r>
            <a:r>
              <a:rPr lang="en-US" dirty="0"/>
              <a:t>The higher </a:t>
            </a:r>
            <a:r>
              <a:rPr lang="en-US" dirty="0" smtClean="0"/>
              <a:t>form involves </a:t>
            </a:r>
            <a:r>
              <a:rPr lang="en-US" dirty="0"/>
              <a:t>the need for self-respect, including such feelings as confidence, competence, achievement, </a:t>
            </a:r>
            <a:r>
              <a:rPr lang="en-US" dirty="0" smtClean="0"/>
              <a:t>independence</a:t>
            </a:r>
            <a:r>
              <a:rPr lang="en-US" dirty="0"/>
              <a:t>, and freedom. Note that this is the "higher" form because, unlike the respect of others, </a:t>
            </a:r>
            <a:r>
              <a:rPr lang="en-US" dirty="0" smtClean="0"/>
              <a:t>once you </a:t>
            </a:r>
            <a:r>
              <a:rPr lang="en-US" dirty="0"/>
              <a:t>have self-respect, it’s a lot harder to lose!</a:t>
            </a:r>
          </a:p>
        </p:txBody>
      </p:sp>
      <p:sp>
        <p:nvSpPr>
          <p:cNvPr id="4" name="Date Placeholder 3"/>
          <p:cNvSpPr>
            <a:spLocks noGrp="1"/>
          </p:cNvSpPr>
          <p:nvPr>
            <p:ph type="dt" sz="half" idx="10"/>
          </p:nvPr>
        </p:nvSpPr>
        <p:spPr/>
        <p:txBody>
          <a:bodyPr/>
          <a:lstStyle/>
          <a:p>
            <a:fld id="{79EAB022-7964-4F82-B6E6-7FAF9E71FEF0}"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31</a:t>
            </a:fld>
            <a:endParaRPr lang="en-US"/>
          </a:p>
        </p:txBody>
      </p:sp>
      <p:sp>
        <p:nvSpPr>
          <p:cNvPr id="2" name="Title 1"/>
          <p:cNvSpPr>
            <a:spLocks noGrp="1"/>
          </p:cNvSpPr>
          <p:nvPr>
            <p:ph type="title"/>
          </p:nvPr>
        </p:nvSpPr>
        <p:spPr/>
        <p:txBody>
          <a:bodyPr/>
          <a:lstStyle/>
          <a:p>
            <a:r>
              <a:rPr lang="en-US" dirty="0" smtClean="0"/>
              <a:t>4.</a:t>
            </a:r>
            <a:r>
              <a:rPr lang="en-US" b="1" dirty="0"/>
              <a:t> The </a:t>
            </a:r>
            <a:r>
              <a:rPr lang="en-US" b="1" dirty="0" smtClean="0"/>
              <a:t>Esteem Needs</a:t>
            </a:r>
            <a:r>
              <a:rPr lang="en-US" dirty="0"/>
              <a:t>. </a:t>
            </a:r>
          </a:p>
        </p:txBody>
      </p:sp>
    </p:spTree>
    <p:extLst>
      <p:ext uri="{BB962C8B-B14F-4D97-AF65-F5344CB8AC3E}">
        <p14:creationId xmlns:p14="http://schemas.microsoft.com/office/powerpoint/2010/main" val="41920805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US" dirty="0"/>
              <a:t>The last level is a bit different. Maslow has used a variety of terms to refer to this level: He has called </a:t>
            </a:r>
            <a:r>
              <a:rPr lang="en-US" dirty="0" smtClean="0"/>
              <a:t>it </a:t>
            </a:r>
            <a:r>
              <a:rPr lang="en-US" b="1" dirty="0" smtClean="0"/>
              <a:t>growth </a:t>
            </a:r>
            <a:r>
              <a:rPr lang="en-US" b="1" dirty="0"/>
              <a:t>motivation </a:t>
            </a:r>
            <a:r>
              <a:rPr lang="en-US" dirty="0" smtClean="0"/>
              <a:t>, </a:t>
            </a:r>
            <a:r>
              <a:rPr lang="en-US" b="1" dirty="0"/>
              <a:t>being needs </a:t>
            </a:r>
            <a:r>
              <a:rPr lang="en-US" dirty="0"/>
              <a:t>(or </a:t>
            </a:r>
            <a:r>
              <a:rPr lang="en-US" b="1" dirty="0" smtClean="0"/>
              <a:t>B-needs</a:t>
            </a:r>
            <a:r>
              <a:rPr lang="en-US" dirty="0" smtClean="0"/>
              <a:t>).</a:t>
            </a:r>
            <a:r>
              <a:rPr lang="en-US" dirty="0"/>
              <a:t> These are needs that do not involve </a:t>
            </a:r>
            <a:r>
              <a:rPr lang="en-US" dirty="0" smtClean="0"/>
              <a:t>balance. </a:t>
            </a:r>
            <a:r>
              <a:rPr lang="en-US" dirty="0"/>
              <a:t>Once engaged, they continue to be felt. In </a:t>
            </a:r>
            <a:r>
              <a:rPr lang="en-US" dirty="0" smtClean="0"/>
              <a:t>fact, they </a:t>
            </a:r>
            <a:r>
              <a:rPr lang="en-US" dirty="0"/>
              <a:t>are likely to become stronger as we "feed" them! They involve the continuous desire to fulfill </a:t>
            </a:r>
            <a:r>
              <a:rPr lang="en-US" dirty="0" smtClean="0"/>
              <a:t>potentials, to </a:t>
            </a:r>
            <a:r>
              <a:rPr lang="en-US" dirty="0"/>
              <a:t>"be all that you can be." They are a matter of becoming the most complete, the fullest, "you" – hence </a:t>
            </a:r>
            <a:r>
              <a:rPr lang="en-US" dirty="0" smtClean="0"/>
              <a:t>the term</a:t>
            </a:r>
            <a:r>
              <a:rPr lang="en-US" dirty="0"/>
              <a:t>, self-actualization.</a:t>
            </a:r>
          </a:p>
        </p:txBody>
      </p:sp>
      <p:sp>
        <p:nvSpPr>
          <p:cNvPr id="4" name="Date Placeholder 3"/>
          <p:cNvSpPr>
            <a:spLocks noGrp="1"/>
          </p:cNvSpPr>
          <p:nvPr>
            <p:ph type="dt" sz="half" idx="10"/>
          </p:nvPr>
        </p:nvSpPr>
        <p:spPr/>
        <p:txBody>
          <a:bodyPr/>
          <a:lstStyle/>
          <a:p>
            <a:fld id="{03588AA4-378E-4432-A472-F277A59471A7}"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32</a:t>
            </a:fld>
            <a:endParaRPr lang="en-US"/>
          </a:p>
        </p:txBody>
      </p:sp>
      <p:sp>
        <p:nvSpPr>
          <p:cNvPr id="2" name="Title 1"/>
          <p:cNvSpPr>
            <a:spLocks noGrp="1"/>
          </p:cNvSpPr>
          <p:nvPr>
            <p:ph type="title"/>
          </p:nvPr>
        </p:nvSpPr>
        <p:spPr/>
        <p:txBody>
          <a:bodyPr>
            <a:normAutofit fontScale="90000"/>
          </a:bodyPr>
          <a:lstStyle/>
          <a:p>
            <a:r>
              <a:rPr lang="en-US" dirty="0" smtClean="0"/>
              <a:t>5.</a:t>
            </a:r>
            <a:r>
              <a:rPr lang="en-US" b="1" dirty="0"/>
              <a:t> </a:t>
            </a:r>
            <a:r>
              <a:rPr lang="en-US" b="1" dirty="0" smtClean="0"/>
              <a:t>Self-Actualization</a:t>
            </a:r>
            <a:r>
              <a:rPr lang="en-US" dirty="0"/>
              <a:t>.</a:t>
            </a:r>
            <a:br>
              <a:rPr lang="en-US" dirty="0"/>
            </a:br>
            <a:endParaRPr lang="en-US" dirty="0"/>
          </a:p>
        </p:txBody>
      </p:sp>
    </p:spTree>
    <p:extLst>
      <p:ext uri="{BB962C8B-B14F-4D97-AF65-F5344CB8AC3E}">
        <p14:creationId xmlns:p14="http://schemas.microsoft.com/office/powerpoint/2010/main" val="863723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buNone/>
            </a:pPr>
            <a:r>
              <a:rPr lang="en-US" dirty="0"/>
              <a:t>Now, in keeping with his theory up to this point, if you want to be truly self-actualizing, you need to </a:t>
            </a:r>
            <a:r>
              <a:rPr lang="en-US" dirty="0" smtClean="0"/>
              <a:t>have your </a:t>
            </a:r>
            <a:r>
              <a:rPr lang="en-US" dirty="0"/>
              <a:t>lower needs taken care of, at least to a considerable extent. This makes sense: If you are hungry, you </a:t>
            </a:r>
            <a:r>
              <a:rPr lang="en-US" dirty="0" smtClean="0"/>
              <a:t>are desiring </a:t>
            </a:r>
            <a:r>
              <a:rPr lang="en-US" dirty="0"/>
              <a:t>to get food; If you are unsafe, you have to be continuously on guard; If you are isolated </a:t>
            </a:r>
            <a:r>
              <a:rPr lang="en-US" dirty="0" smtClean="0"/>
              <a:t>and unloved</a:t>
            </a:r>
            <a:r>
              <a:rPr lang="en-US" dirty="0"/>
              <a:t>, you have to satisfy that need; If you have a low sense of self-esteem, you have to be defensive </a:t>
            </a:r>
            <a:r>
              <a:rPr lang="en-US" dirty="0" smtClean="0"/>
              <a:t>or compensate</a:t>
            </a:r>
            <a:r>
              <a:rPr lang="en-US" dirty="0"/>
              <a:t>. When lower needs are unmet, you can’t fully devote yourself to fulfilling your potentials.</a:t>
            </a:r>
          </a:p>
        </p:txBody>
      </p:sp>
      <p:sp>
        <p:nvSpPr>
          <p:cNvPr id="4" name="Date Placeholder 3"/>
          <p:cNvSpPr>
            <a:spLocks noGrp="1"/>
          </p:cNvSpPr>
          <p:nvPr>
            <p:ph type="dt" sz="half" idx="10"/>
          </p:nvPr>
        </p:nvSpPr>
        <p:spPr/>
        <p:txBody>
          <a:bodyPr/>
          <a:lstStyle/>
          <a:p>
            <a:fld id="{C2D5B201-4806-453C-8343-E583135A90A6}"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33</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3735025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US" dirty="0"/>
              <a:t>It isn’t surprising, then, the world being as difficult as it is, that only a small percentage of the </a:t>
            </a:r>
            <a:r>
              <a:rPr lang="en-US" dirty="0" smtClean="0"/>
              <a:t>world’s population </a:t>
            </a:r>
            <a:r>
              <a:rPr lang="en-US" dirty="0"/>
              <a:t>is truly, </a:t>
            </a:r>
            <a:r>
              <a:rPr lang="en-US" dirty="0" smtClean="0"/>
              <a:t>mostly, </a:t>
            </a:r>
            <a:r>
              <a:rPr lang="en-US" dirty="0"/>
              <a:t>self-actualizing. Maslow at one point suggested only about two percent</a:t>
            </a:r>
            <a:r>
              <a:rPr lang="en-US" dirty="0" smtClean="0"/>
              <a:t>!</a:t>
            </a:r>
            <a:r>
              <a:rPr lang="en-US" dirty="0"/>
              <a:t> The question becomes, of course, what exactly does Maslow mean by self-actualization. To answer that, </a:t>
            </a:r>
            <a:r>
              <a:rPr lang="en-US" dirty="0" smtClean="0"/>
              <a:t>we need </a:t>
            </a:r>
            <a:r>
              <a:rPr lang="en-US" dirty="0"/>
              <a:t>to look at the kind of people he called self-actualizers. Fortunately, he did this for us, using a </a:t>
            </a:r>
            <a:r>
              <a:rPr lang="en-US" dirty="0" smtClean="0"/>
              <a:t>qualitative method </a:t>
            </a:r>
            <a:r>
              <a:rPr lang="en-US" dirty="0"/>
              <a:t>called </a:t>
            </a:r>
            <a:r>
              <a:rPr lang="en-US" b="1" dirty="0"/>
              <a:t>biographical analysis</a:t>
            </a:r>
            <a:r>
              <a:rPr lang="en-US" dirty="0"/>
              <a:t>.</a:t>
            </a:r>
          </a:p>
        </p:txBody>
      </p:sp>
      <p:sp>
        <p:nvSpPr>
          <p:cNvPr id="4" name="Date Placeholder 3"/>
          <p:cNvSpPr>
            <a:spLocks noGrp="1"/>
          </p:cNvSpPr>
          <p:nvPr>
            <p:ph type="dt" sz="half" idx="10"/>
          </p:nvPr>
        </p:nvSpPr>
        <p:spPr/>
        <p:txBody>
          <a:bodyPr/>
          <a:lstStyle/>
          <a:p>
            <a:fld id="{42AADBDB-76A1-42B1-AADD-D5785555266E}"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34</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11251353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buNone/>
            </a:pPr>
            <a:r>
              <a:rPr lang="en-US" dirty="0"/>
              <a:t>He began by picking out a group of people, some historical figures, some people he knew, whom he </a:t>
            </a:r>
            <a:r>
              <a:rPr lang="en-US" dirty="0" smtClean="0"/>
              <a:t>felt clearly </a:t>
            </a:r>
            <a:r>
              <a:rPr lang="en-US" dirty="0"/>
              <a:t>met the standard of self-actualization. Included in this </a:t>
            </a:r>
            <a:r>
              <a:rPr lang="en-US" dirty="0" smtClean="0"/>
              <a:t>august (dignified)  </a:t>
            </a:r>
            <a:r>
              <a:rPr lang="en-US" dirty="0"/>
              <a:t>group were Abraham Lincoln, </a:t>
            </a:r>
            <a:r>
              <a:rPr lang="en-US" dirty="0" smtClean="0"/>
              <a:t>Thomas Jefferson</a:t>
            </a:r>
            <a:r>
              <a:rPr lang="en-US" dirty="0"/>
              <a:t>, Albert Einstein, </a:t>
            </a:r>
            <a:r>
              <a:rPr lang="en-US" dirty="0" smtClean="0"/>
              <a:t>Roosevelt</a:t>
            </a:r>
            <a:r>
              <a:rPr lang="en-US" dirty="0"/>
              <a:t>, Jane Adams, William James, Albert Schweitzer, </a:t>
            </a:r>
            <a:r>
              <a:rPr lang="en-US" dirty="0" smtClean="0"/>
              <a:t>and  </a:t>
            </a:r>
            <a:r>
              <a:rPr lang="en-US" dirty="0"/>
              <a:t>Huxley, plus 12 unnamed people who were alive at the time Maslow did his </a:t>
            </a:r>
            <a:r>
              <a:rPr lang="en-US" dirty="0" smtClean="0"/>
              <a:t>research. He </a:t>
            </a:r>
            <a:r>
              <a:rPr lang="en-US" dirty="0"/>
              <a:t>then looked at their biographies, writings, the acts and words of those he knew personally, and so </a:t>
            </a:r>
            <a:r>
              <a:rPr lang="en-US" dirty="0" smtClean="0"/>
              <a:t>on. From </a:t>
            </a:r>
            <a:r>
              <a:rPr lang="en-US" dirty="0"/>
              <a:t>these sources, he developed a list of qualities that seemed characteristic of these people, as opposed </a:t>
            </a:r>
            <a:r>
              <a:rPr lang="en-US" dirty="0" smtClean="0"/>
              <a:t>to </a:t>
            </a:r>
            <a:r>
              <a:rPr lang="en-US" dirty="0"/>
              <a:t>the great mass of us.</a:t>
            </a:r>
          </a:p>
        </p:txBody>
      </p:sp>
      <p:sp>
        <p:nvSpPr>
          <p:cNvPr id="4" name="Date Placeholder 3"/>
          <p:cNvSpPr>
            <a:spLocks noGrp="1"/>
          </p:cNvSpPr>
          <p:nvPr>
            <p:ph type="dt" sz="half" idx="10"/>
          </p:nvPr>
        </p:nvSpPr>
        <p:spPr/>
        <p:txBody>
          <a:bodyPr/>
          <a:lstStyle/>
          <a:p>
            <a:fld id="{CAC8AFD7-2E37-4FFF-B54C-CDDD23CEEFBF}"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35</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4763926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a:noAutofit/>
          </a:bodyPr>
          <a:lstStyle/>
          <a:p>
            <a:pPr marL="0" indent="0">
              <a:buNone/>
            </a:pPr>
            <a:r>
              <a:rPr lang="en-US" sz="2000" i="1" dirty="0"/>
              <a:t>Abraham Maslow's List Of </a:t>
            </a:r>
            <a:r>
              <a:rPr lang="en-US" sz="2000" i="1" dirty="0" smtClean="0"/>
              <a:t>Behaviors Indicating Self-Actualization </a:t>
            </a:r>
            <a:r>
              <a:rPr lang="en-US" sz="2000" b="1" dirty="0" smtClean="0"/>
              <a:t>Self—actualizing </a:t>
            </a:r>
            <a:r>
              <a:rPr lang="en-US" sz="2000" b="1" dirty="0"/>
              <a:t>people will be:</a:t>
            </a:r>
          </a:p>
          <a:p>
            <a:r>
              <a:rPr lang="en-US" sz="2000" dirty="0"/>
              <a:t>oriented toward reality</a:t>
            </a:r>
          </a:p>
          <a:p>
            <a:r>
              <a:rPr lang="en-US" sz="2000" dirty="0"/>
              <a:t>accepting of self, of others, and of </a:t>
            </a:r>
            <a:r>
              <a:rPr lang="en-US" sz="2000" dirty="0" smtClean="0"/>
              <a:t>nature more </a:t>
            </a:r>
            <a:r>
              <a:rPr lang="en-US" sz="2000" dirty="0"/>
              <a:t>spontaneous</a:t>
            </a:r>
          </a:p>
          <a:p>
            <a:r>
              <a:rPr lang="en-US" sz="2000" dirty="0"/>
              <a:t>problem-centered (not self-centered)</a:t>
            </a:r>
          </a:p>
          <a:p>
            <a:r>
              <a:rPr lang="en-US" sz="2000" dirty="0"/>
              <a:t>more </a:t>
            </a:r>
            <a:r>
              <a:rPr lang="en-US" sz="2000" dirty="0" smtClean="0"/>
              <a:t>separate </a:t>
            </a:r>
            <a:r>
              <a:rPr lang="en-US" sz="2000" dirty="0"/>
              <a:t>from others and desire more privacy</a:t>
            </a:r>
          </a:p>
          <a:p>
            <a:r>
              <a:rPr lang="en-US" sz="2000" dirty="0"/>
              <a:t>self-sufficient and independent</a:t>
            </a:r>
          </a:p>
          <a:p>
            <a:r>
              <a:rPr lang="en-US" sz="2000" dirty="0"/>
              <a:t>more appreciative and intensely emotional</a:t>
            </a:r>
          </a:p>
          <a:p>
            <a:r>
              <a:rPr lang="en-US" sz="2000" dirty="0" smtClean="0"/>
              <a:t>more recognized </a:t>
            </a:r>
            <a:r>
              <a:rPr lang="en-US" sz="2000" dirty="0"/>
              <a:t>with humankind</a:t>
            </a:r>
          </a:p>
          <a:p>
            <a:r>
              <a:rPr lang="en-US" sz="2000" dirty="0"/>
              <a:t>involved in rich interpersonal experiences</a:t>
            </a:r>
          </a:p>
          <a:p>
            <a:r>
              <a:rPr lang="en-US" sz="2000" dirty="0"/>
              <a:t>more democratic in attitude</a:t>
            </a:r>
          </a:p>
          <a:p>
            <a:r>
              <a:rPr lang="en-US" sz="2000" dirty="0"/>
              <a:t>markedly more creative</a:t>
            </a:r>
          </a:p>
          <a:p>
            <a:r>
              <a:rPr lang="en-US" sz="2000" dirty="0"/>
              <a:t>aware of needs for improvements in their </a:t>
            </a:r>
            <a:r>
              <a:rPr lang="en-US" sz="2000" dirty="0" smtClean="0"/>
              <a:t>culture</a:t>
            </a:r>
            <a:endParaRPr lang="en-US" sz="2000" dirty="0"/>
          </a:p>
        </p:txBody>
      </p:sp>
      <p:sp>
        <p:nvSpPr>
          <p:cNvPr id="4" name="Date Placeholder 3"/>
          <p:cNvSpPr>
            <a:spLocks noGrp="1"/>
          </p:cNvSpPr>
          <p:nvPr>
            <p:ph type="dt" sz="half" idx="10"/>
          </p:nvPr>
        </p:nvSpPr>
        <p:spPr/>
        <p:txBody>
          <a:bodyPr/>
          <a:lstStyle/>
          <a:p>
            <a:fld id="{BC6BCFB0-0705-4107-AEEF-2584B999522C}"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36</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39203965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Are you self-actualized yet? How many of the items on this </a:t>
            </a:r>
            <a:r>
              <a:rPr lang="en-US" dirty="0" smtClean="0"/>
              <a:t>list accurately </a:t>
            </a:r>
            <a:r>
              <a:rPr lang="en-US" dirty="0"/>
              <a:t>describe you?</a:t>
            </a:r>
          </a:p>
        </p:txBody>
      </p:sp>
      <p:sp>
        <p:nvSpPr>
          <p:cNvPr id="4" name="Date Placeholder 3"/>
          <p:cNvSpPr>
            <a:spLocks noGrp="1"/>
          </p:cNvSpPr>
          <p:nvPr>
            <p:ph type="dt" sz="half" idx="10"/>
          </p:nvPr>
        </p:nvSpPr>
        <p:spPr/>
        <p:txBody>
          <a:bodyPr/>
          <a:lstStyle/>
          <a:p>
            <a:fld id="{7812308F-C262-4C61-94E4-420D0C3EB5A2}"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37</a:t>
            </a:fld>
            <a:endParaRPr lang="en-US"/>
          </a:p>
        </p:txBody>
      </p:sp>
      <p:sp>
        <p:nvSpPr>
          <p:cNvPr id="2" name="Title 1"/>
          <p:cNvSpPr>
            <a:spLocks noGrp="1"/>
          </p:cNvSpPr>
          <p:nvPr>
            <p:ph type="title"/>
          </p:nvPr>
        </p:nvSpPr>
        <p:spPr/>
        <p:txBody>
          <a:bodyPr/>
          <a:lstStyle/>
          <a:p>
            <a:r>
              <a:rPr lang="en-US" dirty="0" smtClean="0"/>
              <a:t>Assignment</a:t>
            </a:r>
            <a:endParaRPr lang="en-US" dirty="0"/>
          </a:p>
        </p:txBody>
      </p:sp>
    </p:spTree>
    <p:extLst>
      <p:ext uri="{BB962C8B-B14F-4D97-AF65-F5344CB8AC3E}">
        <p14:creationId xmlns:p14="http://schemas.microsoft.com/office/powerpoint/2010/main" val="9455304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The Behaviorist's theory is another attempt to explain human personality. It is in conflict with the Psychoanalytic and the Humanistic theory </a:t>
            </a:r>
            <a:r>
              <a:rPr lang="en-US" dirty="0" smtClean="0"/>
              <a:t>in </a:t>
            </a:r>
            <a:r>
              <a:rPr lang="en-US" dirty="0"/>
              <a:t>several important ways. Most important of these are the ways in which each claims how human personality is formed</a:t>
            </a:r>
            <a:r>
              <a:rPr lang="en-US" dirty="0" smtClean="0"/>
              <a:t>.</a:t>
            </a:r>
            <a:r>
              <a:rPr lang="en-US" dirty="0"/>
              <a:t> The Behaviorist in particular believes that cultural and sub-cultural conditioning </a:t>
            </a:r>
            <a:r>
              <a:rPr lang="en-US" dirty="0" smtClean="0"/>
              <a:t>molds </a:t>
            </a:r>
            <a:r>
              <a:rPr lang="en-US" dirty="0"/>
              <a:t>and shapes behavior and subsequently the personality.</a:t>
            </a:r>
          </a:p>
        </p:txBody>
      </p:sp>
      <p:sp>
        <p:nvSpPr>
          <p:cNvPr id="4" name="Date Placeholder 3"/>
          <p:cNvSpPr>
            <a:spLocks noGrp="1"/>
          </p:cNvSpPr>
          <p:nvPr>
            <p:ph type="dt" sz="half" idx="10"/>
          </p:nvPr>
        </p:nvSpPr>
        <p:spPr/>
        <p:txBody>
          <a:bodyPr/>
          <a:lstStyle/>
          <a:p>
            <a:fld id="{52F86721-49C7-47D8-8600-FBB92DE35A19}"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38</a:t>
            </a:fld>
            <a:endParaRPr lang="en-US"/>
          </a:p>
        </p:txBody>
      </p:sp>
      <p:sp>
        <p:nvSpPr>
          <p:cNvPr id="2" name="Title 1"/>
          <p:cNvSpPr>
            <a:spLocks noGrp="1"/>
          </p:cNvSpPr>
          <p:nvPr>
            <p:ph type="title"/>
          </p:nvPr>
        </p:nvSpPr>
        <p:spPr/>
        <p:txBody>
          <a:bodyPr>
            <a:normAutofit fontScale="90000"/>
          </a:bodyPr>
          <a:lstStyle/>
          <a:p>
            <a:r>
              <a:rPr lang="en-US" smtClean="0"/>
              <a:t> </a:t>
            </a:r>
            <a:r>
              <a:rPr lang="en-US"/>
              <a:t/>
            </a:r>
            <a:br>
              <a:rPr lang="en-US"/>
            </a:br>
            <a:r>
              <a:rPr lang="en-US" smtClean="0"/>
              <a:t>3.Behaviorist Theory </a:t>
            </a:r>
            <a:r>
              <a:rPr lang="en-US" dirty="0"/>
              <a:t/>
            </a:r>
            <a:br>
              <a:rPr lang="en-US" dirty="0"/>
            </a:br>
            <a:endParaRPr lang="en-US" dirty="0"/>
          </a:p>
        </p:txBody>
      </p:sp>
    </p:spTree>
    <p:extLst>
      <p:ext uri="{BB962C8B-B14F-4D97-AF65-F5344CB8AC3E}">
        <p14:creationId xmlns:p14="http://schemas.microsoft.com/office/powerpoint/2010/main" val="36840217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buNone/>
            </a:pPr>
            <a:r>
              <a:rPr lang="en-US" dirty="0"/>
              <a:t>A human being, according to the behaviorist, has his life determined for him since he is a product of the culture that causes him to be as he is. The unconscious is of little concern to the behaviorist</a:t>
            </a:r>
            <a:r>
              <a:rPr lang="en-US" dirty="0" smtClean="0"/>
              <a:t>.</a:t>
            </a:r>
            <a:r>
              <a:rPr lang="en-US" dirty="0"/>
              <a:t> The behaviorist isn't interested in what developmental processes may have influenced a person's behavior. In treating the patient, the behaviorist has little regard for the patient's feelings, thoughts, emotional experiences or imagination. He feels that if the patient is taught to understand his environment and how he interacts with it, he will automatically understand himself and his </a:t>
            </a:r>
            <a:r>
              <a:rPr lang="en-US" dirty="0" smtClean="0"/>
              <a:t>behavior.</a:t>
            </a:r>
            <a:endParaRPr lang="en-US" dirty="0"/>
          </a:p>
        </p:txBody>
      </p:sp>
      <p:sp>
        <p:nvSpPr>
          <p:cNvPr id="4" name="Date Placeholder 3"/>
          <p:cNvSpPr>
            <a:spLocks noGrp="1"/>
          </p:cNvSpPr>
          <p:nvPr>
            <p:ph type="dt" sz="half" idx="10"/>
          </p:nvPr>
        </p:nvSpPr>
        <p:spPr/>
        <p:txBody>
          <a:bodyPr/>
          <a:lstStyle/>
          <a:p>
            <a:fld id="{3138EE3C-A9ED-4B16-9767-3AF9370F33AD}"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39</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3983687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dirty="0"/>
              <a:t>Sigmund Freud was born May 6, 1856, in a small town -- Freiberg -- in Moravia. His father was a wool merchant with a keen mind and a good sense of humor. His mother was a lively woman, her husband's second wife and 20 years younger. She was 21 years old when she gave birth to her first son, her darling, Sigmund. When he was four or five -- he wasn't sure -- the family moved to Vienna, where he lived most of his life. </a:t>
            </a:r>
          </a:p>
        </p:txBody>
      </p:sp>
      <p:sp>
        <p:nvSpPr>
          <p:cNvPr id="4" name="Date Placeholder 3"/>
          <p:cNvSpPr>
            <a:spLocks noGrp="1"/>
          </p:cNvSpPr>
          <p:nvPr>
            <p:ph type="dt" sz="half" idx="10"/>
          </p:nvPr>
        </p:nvSpPr>
        <p:spPr/>
        <p:txBody>
          <a:bodyPr/>
          <a:lstStyle/>
          <a:p>
            <a:fld id="{A44FA24F-9598-496F-B735-AFD92DBC0168}"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4</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41581814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dirty="0"/>
              <a:t>Behavioral theories suggest that personality is a result of interaction between the individual and the </a:t>
            </a:r>
            <a:r>
              <a:rPr lang="en-US" dirty="0" smtClean="0"/>
              <a:t>environment</a:t>
            </a:r>
            <a:r>
              <a:rPr lang="en-US" dirty="0"/>
              <a:t>. Behavioral theorists study observable and measurable behaviors, rejecting theories that take internal thoughts and feelings into account. Behavioral theorists include B. F. Skinner and John B. Watson.</a:t>
            </a:r>
          </a:p>
          <a:p>
            <a:pPr marL="0" indent="0">
              <a:buNone/>
            </a:pPr>
            <a:endParaRPr lang="en-US" dirty="0"/>
          </a:p>
          <a:p>
            <a:pPr marL="0" indent="0">
              <a:buNone/>
            </a:pPr>
            <a:endParaRPr lang="en-US" dirty="0"/>
          </a:p>
        </p:txBody>
      </p:sp>
      <p:sp>
        <p:nvSpPr>
          <p:cNvPr id="4" name="Date Placeholder 3"/>
          <p:cNvSpPr>
            <a:spLocks noGrp="1"/>
          </p:cNvSpPr>
          <p:nvPr>
            <p:ph type="dt" sz="half" idx="10"/>
          </p:nvPr>
        </p:nvSpPr>
        <p:spPr/>
        <p:txBody>
          <a:bodyPr/>
          <a:lstStyle/>
          <a:p>
            <a:fld id="{57ED8FB0-585E-488E-8318-0DB864C3CFDD}"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40</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822261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a:t>A brilliant child, always at the head of his class, he went to medical school, one of the few viable options for a bright Jewish boy in Vienna those days. There, he became involved in research under the direction of a physiology professor named Ernst </a:t>
            </a:r>
            <a:r>
              <a:rPr lang="en-US" dirty="0" err="1"/>
              <a:t>Brücke</a:t>
            </a:r>
            <a:r>
              <a:rPr lang="en-US" dirty="0"/>
              <a:t>. </a:t>
            </a:r>
          </a:p>
        </p:txBody>
      </p:sp>
      <p:sp>
        <p:nvSpPr>
          <p:cNvPr id="4" name="Date Placeholder 3"/>
          <p:cNvSpPr>
            <a:spLocks noGrp="1"/>
          </p:cNvSpPr>
          <p:nvPr>
            <p:ph type="dt" sz="half" idx="10"/>
          </p:nvPr>
        </p:nvSpPr>
        <p:spPr/>
        <p:txBody>
          <a:bodyPr/>
          <a:lstStyle/>
          <a:p>
            <a:fld id="{44A22A4F-546F-4526-A27B-027A5FB06081}"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5</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1642157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dirty="0"/>
              <a:t>Freud was very good at his research, concentrating on neurophysiology</a:t>
            </a:r>
            <a:r>
              <a:rPr lang="en-US" dirty="0" smtClean="0"/>
              <a:t>, </a:t>
            </a:r>
            <a:r>
              <a:rPr lang="en-US" dirty="0"/>
              <a:t>inventing a special cell-staining technique. But only a limited number of positions were available, and there were others ahead of him. </a:t>
            </a:r>
            <a:r>
              <a:rPr lang="en-US" dirty="0" err="1"/>
              <a:t>Brücke</a:t>
            </a:r>
            <a:r>
              <a:rPr lang="en-US" dirty="0"/>
              <a:t> helped him to get a grant to study, first with the great psychiatrist Charcot in Paris, then with his rival </a:t>
            </a:r>
            <a:r>
              <a:rPr lang="en-US" dirty="0" err="1"/>
              <a:t>Bernheim</a:t>
            </a:r>
            <a:r>
              <a:rPr lang="en-US" dirty="0"/>
              <a:t> in Nancy. Both these gentlemen were investigating the use of hypnosis with hysterics. </a:t>
            </a:r>
          </a:p>
          <a:p>
            <a:pPr marL="0" indent="0" algn="just">
              <a:buNone/>
            </a:pPr>
            <a:endParaRPr lang="en-US" dirty="0"/>
          </a:p>
        </p:txBody>
      </p:sp>
      <p:sp>
        <p:nvSpPr>
          <p:cNvPr id="4" name="Date Placeholder 3"/>
          <p:cNvSpPr>
            <a:spLocks noGrp="1"/>
          </p:cNvSpPr>
          <p:nvPr>
            <p:ph type="dt" sz="half" idx="10"/>
          </p:nvPr>
        </p:nvSpPr>
        <p:spPr/>
        <p:txBody>
          <a:bodyPr/>
          <a:lstStyle/>
          <a:p>
            <a:fld id="{F639C2F0-CE0B-4BE6-9BEC-9360D20F055B}"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6</a:t>
            </a:fld>
            <a:endParaRPr lang="en-US"/>
          </a:p>
        </p:txBody>
      </p:sp>
      <p:sp>
        <p:nvSpPr>
          <p:cNvPr id="2" name="Title 1"/>
          <p:cNvSpPr>
            <a:spLocks noGrp="1"/>
          </p:cNvSpPr>
          <p:nvPr>
            <p:ph type="title"/>
          </p:nvPr>
        </p:nvSpPr>
        <p:spPr/>
        <p:txBody>
          <a:bodyPr/>
          <a:lstStyle/>
          <a:p>
            <a:r>
              <a:rPr lang="en-US" dirty="0" smtClean="0"/>
              <a:t>…Contd</a:t>
            </a:r>
            <a:r>
              <a:rPr lang="en-US" dirty="0"/>
              <a:t>.</a:t>
            </a:r>
          </a:p>
        </p:txBody>
      </p:sp>
    </p:spTree>
    <p:extLst>
      <p:ext uri="{BB962C8B-B14F-4D97-AF65-F5344CB8AC3E}">
        <p14:creationId xmlns:p14="http://schemas.microsoft.com/office/powerpoint/2010/main" val="385084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a:t>After spending a short time as a resident in neurology and director of a children's ward in Berlin, he came back to Vienna, married his fiancée of many years Martha </a:t>
            </a:r>
            <a:r>
              <a:rPr lang="en-US" dirty="0" err="1"/>
              <a:t>Bernays</a:t>
            </a:r>
            <a:r>
              <a:rPr lang="en-US" dirty="0"/>
              <a:t>, and set up a practice in neuropsychiatry, with the help of Joseph Breuer. </a:t>
            </a:r>
          </a:p>
          <a:p>
            <a:pPr marL="0" indent="0" algn="just">
              <a:buNone/>
            </a:pPr>
            <a:endParaRPr lang="en-US" dirty="0"/>
          </a:p>
        </p:txBody>
      </p:sp>
      <p:sp>
        <p:nvSpPr>
          <p:cNvPr id="4" name="Date Placeholder 3"/>
          <p:cNvSpPr>
            <a:spLocks noGrp="1"/>
          </p:cNvSpPr>
          <p:nvPr>
            <p:ph type="dt" sz="half" idx="10"/>
          </p:nvPr>
        </p:nvSpPr>
        <p:spPr/>
        <p:txBody>
          <a:bodyPr/>
          <a:lstStyle/>
          <a:p>
            <a:fld id="{38CB29CB-3303-42B6-85C1-DEECC3A9D436}"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7</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2832385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a:t>Freud emigrated to England just before World War II when Vienna became an increasing dangerous place for Jews, especially ones as famous as Freud. Not long afterward, he died of the cancer of the mouth and jaw that he had suffered from for the last 20 years of his life. </a:t>
            </a:r>
          </a:p>
          <a:p>
            <a:pPr marL="0" indent="0" algn="just">
              <a:buNone/>
            </a:pPr>
            <a:endParaRPr lang="en-US" dirty="0"/>
          </a:p>
        </p:txBody>
      </p:sp>
      <p:sp>
        <p:nvSpPr>
          <p:cNvPr id="4" name="Date Placeholder 3"/>
          <p:cNvSpPr>
            <a:spLocks noGrp="1"/>
          </p:cNvSpPr>
          <p:nvPr>
            <p:ph type="dt" sz="half" idx="10"/>
          </p:nvPr>
        </p:nvSpPr>
        <p:spPr/>
        <p:txBody>
          <a:bodyPr/>
          <a:lstStyle/>
          <a:p>
            <a:fld id="{FD30D4C6-84F8-4F3C-9126-B59D0E64B81E}"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8</a:t>
            </a:fld>
            <a:endParaRPr lang="en-US"/>
          </a:p>
        </p:txBody>
      </p:sp>
      <p:sp>
        <p:nvSpPr>
          <p:cNvPr id="2" name="Title 1"/>
          <p:cNvSpPr>
            <a:spLocks noGrp="1"/>
          </p:cNvSpPr>
          <p:nvPr>
            <p:ph type="title"/>
          </p:nvPr>
        </p:nvSpPr>
        <p:spPr/>
        <p:txBody>
          <a:bodyPr/>
          <a:lstStyle/>
          <a:p>
            <a:r>
              <a:rPr lang="en-US" dirty="0" smtClean="0"/>
              <a:t>…Contd</a:t>
            </a:r>
            <a:r>
              <a:rPr lang="en-US" dirty="0"/>
              <a:t>.</a:t>
            </a:r>
          </a:p>
        </p:txBody>
      </p:sp>
    </p:spTree>
    <p:extLst>
      <p:ext uri="{BB962C8B-B14F-4D97-AF65-F5344CB8AC3E}">
        <p14:creationId xmlns:p14="http://schemas.microsoft.com/office/powerpoint/2010/main" val="3575419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a:t>When her father died she began to refuse food, and developed an unusual set of problems. She lost the feeling in her hands and feet, developed some paralysis, and began to have involuntary </a:t>
            </a:r>
            <a:r>
              <a:rPr lang="en-US" dirty="0" smtClean="0"/>
              <a:t>shakes. </a:t>
            </a:r>
            <a:r>
              <a:rPr lang="en-US" dirty="0"/>
              <a:t>She also had visual hallucinations and tunnel vision. But when specialists were consulted, no physical causes for these problems could be found.</a:t>
            </a:r>
          </a:p>
        </p:txBody>
      </p:sp>
      <p:sp>
        <p:nvSpPr>
          <p:cNvPr id="4" name="Date Placeholder 3"/>
          <p:cNvSpPr>
            <a:spLocks noGrp="1"/>
          </p:cNvSpPr>
          <p:nvPr>
            <p:ph type="dt" sz="half" idx="10"/>
          </p:nvPr>
        </p:nvSpPr>
        <p:spPr/>
        <p:txBody>
          <a:bodyPr/>
          <a:lstStyle/>
          <a:p>
            <a:fld id="{93B6FC88-4D94-4028-B6D8-FDE59D7B1010}" type="datetime1">
              <a:rPr lang="en-US" smtClean="0"/>
              <a:t>5/18/2016</a:t>
            </a:fld>
            <a:endParaRPr lang="en-US"/>
          </a:p>
        </p:txBody>
      </p:sp>
      <p:sp>
        <p:nvSpPr>
          <p:cNvPr id="5" name="Slide Number Placeholder 4"/>
          <p:cNvSpPr>
            <a:spLocks noGrp="1"/>
          </p:cNvSpPr>
          <p:nvPr>
            <p:ph type="sldNum" sz="quarter" idx="12"/>
          </p:nvPr>
        </p:nvSpPr>
        <p:spPr/>
        <p:txBody>
          <a:bodyPr/>
          <a:lstStyle/>
          <a:p>
            <a:fld id="{C218E139-836B-4EFF-9813-56E979AE59E2}" type="slidenum">
              <a:rPr lang="en-US" smtClean="0"/>
              <a:t>9</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17800154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1223</TotalTime>
  <Words>2887</Words>
  <Application>Microsoft Office PowerPoint</Application>
  <PresentationFormat>On-screen Show (4:3)</PresentationFormat>
  <Paragraphs>175</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Concourse</vt:lpstr>
      <vt:lpstr>Personality in Theoretical Perspective</vt:lpstr>
      <vt:lpstr>Types</vt:lpstr>
      <vt:lpstr> SIGMUND FREUD 1856 - 1939  </vt:lpstr>
      <vt:lpstr>…Contd.</vt:lpstr>
      <vt:lpstr>…Contd.</vt:lpstr>
      <vt:lpstr>…Contd.</vt:lpstr>
      <vt:lpstr>…Contd.</vt:lpstr>
      <vt:lpstr>…Contd.</vt:lpstr>
      <vt:lpstr>…Contd.</vt:lpstr>
      <vt:lpstr>…Contd.</vt:lpstr>
      <vt:lpstr>…Contd.</vt:lpstr>
      <vt:lpstr>…Contd.</vt:lpstr>
      <vt:lpstr>…Contd.</vt:lpstr>
      <vt:lpstr>…Contd.</vt:lpstr>
      <vt:lpstr>1. Psycho-analytic theory  </vt:lpstr>
      <vt:lpstr>…Contd.</vt:lpstr>
      <vt:lpstr>…Contd.</vt:lpstr>
      <vt:lpstr>…Contd.</vt:lpstr>
      <vt:lpstr>…Contd.</vt:lpstr>
      <vt:lpstr>Psychoanalytic Personality Structure</vt:lpstr>
      <vt:lpstr>…Contd.</vt:lpstr>
      <vt:lpstr>…Contd.</vt:lpstr>
      <vt:lpstr>…Contd.</vt:lpstr>
      <vt:lpstr>…Contd.</vt:lpstr>
      <vt:lpstr>2. HUMANISTIC THEORY  </vt:lpstr>
      <vt:lpstr>…Contd.</vt:lpstr>
      <vt:lpstr>Maslow’s hierarchy of needs</vt:lpstr>
      <vt:lpstr>1. The physiological needs.</vt:lpstr>
      <vt:lpstr>2. The safety and security needs.</vt:lpstr>
      <vt:lpstr>3. Social needs.</vt:lpstr>
      <vt:lpstr>4. The Esteem Needs. </vt:lpstr>
      <vt:lpstr>5. Self-Actualization. </vt:lpstr>
      <vt:lpstr>…Contd.</vt:lpstr>
      <vt:lpstr>…Contd.</vt:lpstr>
      <vt:lpstr>…Contd.</vt:lpstr>
      <vt:lpstr>…Contd.</vt:lpstr>
      <vt:lpstr>Assignment</vt:lpstr>
      <vt:lpstr>  3.Behaviorist Theory  </vt:lpstr>
      <vt:lpstr>…Contd.</vt:lpstr>
      <vt:lpstr>…Contd.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Personality in Theoretical Perspective</dc:title>
  <dc:creator>abara</dc:creator>
  <cp:lastModifiedBy>ibrar</cp:lastModifiedBy>
  <cp:revision>90</cp:revision>
  <dcterms:created xsi:type="dcterms:W3CDTF">2012-05-14T18:06:16Z</dcterms:created>
  <dcterms:modified xsi:type="dcterms:W3CDTF">2016-05-18T04:09:53Z</dcterms:modified>
</cp:coreProperties>
</file>